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  <p:sldMasterId id="2147483664" r:id="rId2"/>
  </p:sldMasterIdLst>
  <p:notesMasterIdLst>
    <p:notesMasterId r:id="rId33"/>
  </p:notesMasterIdLst>
  <p:sldIdLst>
    <p:sldId id="425" r:id="rId3"/>
    <p:sldId id="433" r:id="rId4"/>
    <p:sldId id="446" r:id="rId5"/>
    <p:sldId id="447" r:id="rId6"/>
    <p:sldId id="350" r:id="rId7"/>
    <p:sldId id="449" r:id="rId8"/>
    <p:sldId id="450" r:id="rId9"/>
    <p:sldId id="453" r:id="rId10"/>
    <p:sldId id="454" r:id="rId11"/>
    <p:sldId id="427" r:id="rId12"/>
    <p:sldId id="456" r:id="rId13"/>
    <p:sldId id="445" r:id="rId14"/>
    <p:sldId id="457" r:id="rId15"/>
    <p:sldId id="366" r:id="rId16"/>
    <p:sldId id="367" r:id="rId17"/>
    <p:sldId id="373" r:id="rId18"/>
    <p:sldId id="428" r:id="rId19"/>
    <p:sldId id="397" r:id="rId20"/>
    <p:sldId id="430" r:id="rId21"/>
    <p:sldId id="368" r:id="rId22"/>
    <p:sldId id="404" r:id="rId23"/>
    <p:sldId id="405" r:id="rId24"/>
    <p:sldId id="406" r:id="rId25"/>
    <p:sldId id="369" r:id="rId26"/>
    <p:sldId id="370" r:id="rId27"/>
    <p:sldId id="431" r:id="rId28"/>
    <p:sldId id="458" r:id="rId29"/>
    <p:sldId id="402" r:id="rId30"/>
    <p:sldId id="459" r:id="rId31"/>
    <p:sldId id="273" r:id="rId3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50" autoAdjust="0"/>
    <p:restoredTop sz="96928"/>
  </p:normalViewPr>
  <p:slideViewPr>
    <p:cSldViewPr snapToGrid="0" snapToObjects="1" showGuides="1">
      <p:cViewPr varScale="1">
        <p:scale>
          <a:sx n="96" d="100"/>
          <a:sy n="96" d="100"/>
        </p:scale>
        <p:origin x="192" y="8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730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988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D83186DA-F8FA-8F42-99E4-09401C873ECE}" type="datetimeFigureOut">
              <a:rPr lang="en-US"/>
              <a:pPr>
                <a:defRPr/>
              </a:pPr>
              <a:t>10/30/20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4BE11EB-81BF-2748-A5FD-17A6A6F7B86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347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3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4BE11EB-81BF-2748-A5FD-17A6A6F7B863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70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anchor="b"/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8BF3D5-38EF-374E-BFD2-D5E266F94DC9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12DB178-AB32-ED43-AE86-2318DA2A0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483CE023-8071-3146-8ED7-D7237CE992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4591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D20AE-C615-2344-B639-91132024F998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CFBDE-1A49-DD47-B76E-B1DD92BF8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9947C1E-20B0-D84D-93FD-BB51FBD49565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4A801D8-70D2-F84E-8105-7DE16B272F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1B17A81B-5C60-2A45-B7B1-122DB6C1D2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059657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626E5-2173-CE42-9A3A-9D0280A130FB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1387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35957D-17A7-9948-990B-9221B2FAF2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622A8E-8D46-E140-813C-3CC465C7F0C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E5ED579-9531-3E47-A045-117E4661FE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AAA0E799-C939-9A4A-8627-CE1043E7DB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376041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4CF51-CCCD-9145-9A01-27EF4A177C6A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95BD0E-D79D-5348-88A8-63CDAC2F7F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B7E6AC-D705-8D43-853C-5A7F5EE8093A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966AC286-A2BB-3B4F-8629-92CAB9D5CC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576310B-81A3-DD45-B66E-DB7CEDB6FA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870818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671945" y="2576835"/>
            <a:ext cx="9948430" cy="784830"/>
          </a:xfrm>
        </p:spPr>
        <p:txBody>
          <a:bodyPr/>
          <a:lstStyle>
            <a:lvl1pPr algn="l">
              <a:defRPr sz="5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911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1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E098E7-0ADC-F946-9D38-8C56E8006520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C82AE-65B5-5F45-8275-52C6097CB6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18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 2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54" y="4275089"/>
            <a:ext cx="9935308" cy="1477328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3BA75A-B912-F74E-A9D4-651B7F50876C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2FEE71-9B71-6B46-AEC7-3E841132ECF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1680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itle Headline/Subhead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031" y="4478670"/>
            <a:ext cx="9935308" cy="1297661"/>
          </a:xfrm>
        </p:spPr>
        <p:txBody>
          <a:bodyPr/>
          <a:lstStyle>
            <a:lvl1pPr>
              <a:defRPr sz="5000" b="1"/>
            </a:lvl1pPr>
          </a:lstStyle>
          <a:p>
            <a:r>
              <a:rPr lang="en-US" dirty="0"/>
              <a:t>Click to edit Master title 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4D1A42-A83B-B845-8C63-8A829E7F4EC2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EEE0F-1913-1744-B27A-085382E8F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009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2 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1554" y="1744059"/>
            <a:ext cx="9815945" cy="784830"/>
          </a:xfrm>
          <a:prstGeom prst="rect">
            <a:avLst/>
          </a:prstGeom>
        </p:spPr>
        <p:txBody>
          <a:bodyPr wrap="square" anchor="b">
            <a:spAutoFit/>
          </a:bodyPr>
          <a:lstStyle>
            <a:lvl1pPr algn="l">
              <a:defRPr sz="5000" b="1">
                <a:latin typeface="Proxima Nova" charset="0"/>
                <a:ea typeface="Proxima Nova" charset="0"/>
                <a:cs typeface="Proxima Nov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1555" y="2620963"/>
            <a:ext cx="9815944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DF04DE-CD21-1A40-AC4D-DBAA45965120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356A3-0B47-F24C-A729-C9D87CE92B5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E5F9EE-118B-5746-BB5D-CEF034584B7B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A95CE8-FD47-5946-BEA5-30D58ED2D8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9" name="Picture 8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31BEC64-EA8E-0849-9F2E-A75871847A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874981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C2DFB-B55C-0E45-B5E7-B9E41C6F79AA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1190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9991A-064A-CE4A-B518-ADBA70FA0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39A9956-57ED-BD4E-892E-2553FC4500A4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692B6CCB-CF6B-FC4C-8737-C4779CDC7E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3" name="Picture 12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E88AAA7-558D-7142-ACDB-27C1879383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633286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7F907-D5F1-FC45-867C-3C0C8121C199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0368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B10E9-29F9-C149-B0B1-F403037D60A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0AB693-1C06-9D48-8D56-4B012722AFD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A0C33F-6DBA-374B-91B9-C62B61EBD5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0A9E95B1-2BDB-0E44-9E77-A3F34CE3D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716040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2125A-4220-4446-9D5E-9D8886D124C2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381750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982BD-B7FB-BF49-8087-6E31D769C1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04043-B8A5-B341-8E5F-07BCBCA934B3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5" name="Picture 1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1450D3F-4911-CD42-BEED-4F90F5D110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6" name="Picture 15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C2B9D5B2-26A4-5649-9186-A818021D95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443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34F9EB-60F9-B047-9198-DEA3ACAE8BD8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33230-E3C7-BE43-BC4E-2B9AEDD10F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ABD13A-FBC1-D340-9E88-EDF607B211EF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C7AE79C-FF70-7C44-9F6A-9B8D46E6A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2" name="Picture 11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F0973775-2CB6-8F4E-94E1-0EBFB16D89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010781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66793D-39D3-1B4E-9875-315E2DC90FAE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76718" y="6453545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777E2-D620-B047-A672-D6ACE96FF9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961A62-5834-BB4A-AF81-24E57D6393F1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D98E27ED-03D0-BD48-A0C5-CE18F70F24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8" name="Picture 7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2664356F-2D3B-9E4C-BCA7-C025D22004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605308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83C823-D04E-3640-AEB7-E28A420E8D31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91593" y="6430554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9B19-9008-1047-97F4-4FD9B9528B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B91F7A-3BE5-8141-BFD4-7CA3FCCF6C2C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8CE92C-BA5A-3A45-85D2-9AFC2C02AA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7" name="Picture 6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7DBA3992-271D-CE47-9ECD-DB93C5A446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5809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5D17-C00A-0D44-B91F-27F65D87AB2A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37837" y="6383721"/>
            <a:ext cx="155416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A31D9-F80B-FE4A-8147-92AAF9ED9BB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D130B6-65B5-AF46-8C69-50B102634986}"/>
              </a:ext>
            </a:extLst>
          </p:cNvPr>
          <p:cNvGrpSpPr/>
          <p:nvPr userDrawn="1"/>
        </p:nvGrpSpPr>
        <p:grpSpPr>
          <a:xfrm>
            <a:off x="9089298" y="6190070"/>
            <a:ext cx="2686958" cy="605609"/>
            <a:chOff x="8481784" y="5204640"/>
            <a:chExt cx="2686958" cy="605609"/>
          </a:xfrm>
          <a:solidFill>
            <a:schemeClr val="bg1"/>
          </a:solidFill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3C6D69-7366-E34F-8722-DAC1D42F46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481784" y="5204640"/>
              <a:ext cx="1343479" cy="541212"/>
            </a:xfrm>
            <a:prstGeom prst="rect">
              <a:avLst/>
            </a:prstGeom>
            <a:grpFill/>
          </p:spPr>
        </p:pic>
        <p:pic>
          <p:nvPicPr>
            <p:cNvPr id="10" name="Picture 9" descr="A picture containing drawing, food&#10;&#10;Description automatically generated">
              <a:extLst>
                <a:ext uri="{FF2B5EF4-FFF2-40B4-BE49-F238E27FC236}">
                  <a16:creationId xmlns:a16="http://schemas.microsoft.com/office/drawing/2014/main" id="{EDE8FAA0-3B75-0243-A33A-B12A209FBE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9825263" y="5204640"/>
              <a:ext cx="1343479" cy="605609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2064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81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4B84A8-A888-DA4C-A58F-628DA4621DBF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81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81750"/>
            <a:ext cx="15541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0AC7EB-9328-0843-B970-D0D03097A43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3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4467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8" r:id="rId13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731838"/>
            <a:ext cx="8313738" cy="5921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8313738" cy="18176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838200" y="6137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31EB928A-905A-3143-99AC-E1D24A17ABCB}" type="datetime1">
              <a:rPr lang="en-US" smtClean="0"/>
              <a:t>10/30/20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137275"/>
            <a:ext cx="13954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fld id="{FF5B77E0-938C-184E-A8E0-BEB8B2DF60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1372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 dirty="0">
                <a:solidFill>
                  <a:schemeClr val="bg1"/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2055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3050" y="6197600"/>
            <a:ext cx="1190625" cy="20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</p:sldLayoutIdLst>
  <p:hf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1600" kern="1200">
          <a:solidFill>
            <a:schemeClr val="bg1"/>
          </a:solidFill>
          <a:latin typeface="Proxima Nova" charset="0"/>
          <a:ea typeface="Proxima Nova" charset="0"/>
          <a:cs typeface="Proxima Nova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esilientd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hyperlink" Target="https://commons.wikimedia.org/w/index.php?curid=45960536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0.svg"/><Relationship Id="rId7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33.svg"/><Relationship Id="rId5" Type="http://schemas.openxmlformats.org/officeDocument/2006/relationships/image" Target="../media/image30.svg"/><Relationship Id="rId10" Type="http://schemas.openxmlformats.org/officeDocument/2006/relationships/image" Target="../media/image32.svg"/><Relationship Id="rId4" Type="http://schemas.openxmlformats.org/officeDocument/2006/relationships/image" Target="../media/image29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60.png"/><Relationship Id="rId3" Type="http://schemas.openxmlformats.org/officeDocument/2006/relationships/image" Target="../media/image45.svg"/><Relationship Id="rId21" Type="http://schemas.openxmlformats.org/officeDocument/2006/relationships/image" Target="../media/image63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5" Type="http://schemas.openxmlformats.org/officeDocument/2006/relationships/image" Target="../media/image67.sv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24" Type="http://schemas.openxmlformats.org/officeDocument/2006/relationships/image" Target="../media/image66.png"/><Relationship Id="rId5" Type="http://schemas.openxmlformats.org/officeDocument/2006/relationships/image" Target="../media/image47.svg"/><Relationship Id="rId15" Type="http://schemas.openxmlformats.org/officeDocument/2006/relationships/image" Target="../media/image57.svg"/><Relationship Id="rId23" Type="http://schemas.openxmlformats.org/officeDocument/2006/relationships/image" Target="../media/image65.svg"/><Relationship Id="rId10" Type="http://schemas.openxmlformats.org/officeDocument/2006/relationships/image" Target="../media/image52.png"/><Relationship Id="rId19" Type="http://schemas.openxmlformats.org/officeDocument/2006/relationships/image" Target="../media/image61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56.png"/><Relationship Id="rId22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76046"/>
            <a:ext cx="12192000" cy="1588127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Permissioned Blockchain Through the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Looking Glass: Architectural and </a:t>
            </a:r>
            <a:b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Implementation Lessons Learned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251" y="3554567"/>
            <a:ext cx="1970353" cy="444137"/>
          </a:xfrm>
        </p:spPr>
        <p:txBody>
          <a:bodyPr/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Suyash Gupta</a:t>
            </a:r>
          </a:p>
        </p:txBody>
      </p:sp>
      <p:pic>
        <p:nvPicPr>
          <p:cNvPr id="5" name="Picture 4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7A83A3B9-DB55-5644-ABFA-CED01ADD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322" y="5618950"/>
            <a:ext cx="2097104" cy="945327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51264D1A-BF44-424C-9A49-C54604A0F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597" y="5608902"/>
            <a:ext cx="2097104" cy="844805"/>
          </a:xfrm>
          <a:prstGeom prst="rect">
            <a:avLst/>
          </a:prstGeom>
        </p:spPr>
      </p:pic>
      <p:pic>
        <p:nvPicPr>
          <p:cNvPr id="8" name="Picture 7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67196BD4-410A-C543-88F8-5E7C61B94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149" y="1896399"/>
            <a:ext cx="1716698" cy="1636103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B97F7C80-9F39-CD41-9043-3EFA4B93050F}"/>
              </a:ext>
            </a:extLst>
          </p:cNvPr>
          <p:cNvSpPr txBox="1">
            <a:spLocks/>
          </p:cNvSpPr>
          <p:nvPr/>
        </p:nvSpPr>
        <p:spPr bwMode="auto">
          <a:xfrm>
            <a:off x="5430308" y="3554567"/>
            <a:ext cx="2084812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Sajjad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Rahnama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C0A2F825-3750-8149-BC58-4B44A8C81E88}"/>
              </a:ext>
            </a:extLst>
          </p:cNvPr>
          <p:cNvSpPr txBox="1">
            <a:spLocks/>
          </p:cNvSpPr>
          <p:nvPr/>
        </p:nvSpPr>
        <p:spPr bwMode="auto">
          <a:xfrm>
            <a:off x="8424796" y="3557455"/>
            <a:ext cx="2684397" cy="3693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Mohammad </a:t>
            </a:r>
            <a:r>
              <a:rPr lang="en-US" sz="2000" b="1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Sadoghi</a:t>
            </a:r>
            <a:endParaRPr lang="en-US" sz="2000" b="1" dirty="0">
              <a:solidFill>
                <a:schemeClr val="bg2">
                  <a:lumMod val="10000"/>
                </a:schemeClr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50BBB30C-9B6C-C549-BF20-04E28645E680}"/>
              </a:ext>
            </a:extLst>
          </p:cNvPr>
          <p:cNvSpPr txBox="1">
            <a:spLocks/>
          </p:cNvSpPr>
          <p:nvPr/>
        </p:nvSpPr>
        <p:spPr bwMode="auto">
          <a:xfrm>
            <a:off x="3934237" y="4061728"/>
            <a:ext cx="3769997" cy="117981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4572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9144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8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3716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None/>
              <a:defRPr sz="1600" kern="1200">
                <a:solidFill>
                  <a:schemeClr val="bg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2000" dirty="0" err="1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MokaBlox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 LLC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Exploratory Systems Lab</a:t>
            </a:r>
          </a:p>
          <a:p>
            <a:pPr algn="ctr" eaLnBrk="1" hangingPunct="1"/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University of California, Davis</a:t>
            </a:r>
          </a:p>
        </p:txBody>
      </p:sp>
      <p:pic>
        <p:nvPicPr>
          <p:cNvPr id="15" name="Picture 14" descr="A person standing in front of a forest&#10;&#10;Description automatically generated">
            <a:extLst>
              <a:ext uri="{FF2B5EF4-FFF2-40B4-BE49-F238E27FC236}">
                <a16:creationId xmlns:a16="http://schemas.microsoft.com/office/drawing/2014/main" id="{B1E476B5-FDC6-1145-888E-A81A93C202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2403" y="1916527"/>
            <a:ext cx="1627100" cy="16271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82BD7E6-4BD3-FB4E-A184-49504E354B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8257" y="1905588"/>
            <a:ext cx="1410119" cy="164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9"/>
    </mc:Choice>
    <mc:Fallback xmlns="">
      <p:transition spd="slow" advTm="27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562708" y="408932"/>
            <a:ext cx="10515600" cy="786821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only Cryptocurrencies?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Content Placeholder 5">
            <a:extLst>
              <a:ext uri="{FF2B5EF4-FFF2-40B4-BE49-F238E27FC236}">
                <a16:creationId xmlns:a16="http://schemas.microsoft.com/office/drawing/2014/main" id="{94DB9185-42D6-F14B-9724-87082AE69D2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08704" y="2154234"/>
            <a:ext cx="9535047" cy="2462084"/>
          </a:xfrm>
        </p:spPr>
        <p:txBody>
          <a:bodyPr rtlCol="0"/>
          <a:lstStyle/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Throughput of initial cryptocurrencies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&lt; 10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Throughput of existing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distributed databases 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 1 million </a:t>
            </a:r>
            <a:r>
              <a:rPr lang="en-US" sz="2400" dirty="0" err="1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txns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/s.</a:t>
            </a:r>
          </a:p>
          <a:p>
            <a:pPr fontAlgn="auto">
              <a:lnSpc>
                <a:spcPct val="200000"/>
              </a:lnSpc>
              <a:spcAft>
                <a:spcPts val="0"/>
              </a:spcAft>
              <a:buFont typeface="Arial"/>
              <a:buChar char="•"/>
              <a:defRPr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Low throughput acceptable in </a:t>
            </a:r>
            <a:r>
              <a:rPr lang="en-US" sz="2400" i="1" dirty="0" err="1">
                <a:solidFill>
                  <a:srgbClr val="0070C0"/>
                </a:solidFill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permissionless</a:t>
            </a: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  <a:sym typeface="Wingdings" pitchFamily="2" charset="2"/>
              </a:rPr>
              <a:t> applications.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37837" y="6241564"/>
            <a:ext cx="1554163" cy="365125"/>
          </a:xfrm>
        </p:spPr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10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55C541-4BC3-9C4A-A743-B2922E2C2BE3}"/>
              </a:ext>
            </a:extLst>
          </p:cNvPr>
          <p:cNvSpPr/>
          <p:nvPr/>
        </p:nvSpPr>
        <p:spPr>
          <a:xfrm>
            <a:off x="2862666" y="1124419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Permissionless</a:t>
            </a:r>
            <a:endParaRPr lang="en-US" sz="66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6EE4E9-CFF6-A249-9430-30E16E24B58A}"/>
              </a:ext>
            </a:extLst>
          </p:cNvPr>
          <p:cNvSpPr/>
          <p:nvPr/>
        </p:nvSpPr>
        <p:spPr>
          <a:xfrm>
            <a:off x="5332860" y="2505670"/>
            <a:ext cx="969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</a:rPr>
              <a:t>vs.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4DD7-9472-1E41-BB32-390C48C39C1D}"/>
              </a:ext>
            </a:extLst>
          </p:cNvPr>
          <p:cNvSpPr/>
          <p:nvPr/>
        </p:nvSpPr>
        <p:spPr>
          <a:xfrm>
            <a:off x="2862666" y="3743021"/>
            <a:ext cx="6466668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0070C0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Permissioned</a:t>
            </a:r>
          </a:p>
        </p:txBody>
      </p:sp>
    </p:spTree>
    <p:extLst>
      <p:ext uri="{BB962C8B-B14F-4D97-AF65-F5344CB8AC3E}">
        <p14:creationId xmlns:p14="http://schemas.microsoft.com/office/powerpoint/2010/main" val="376698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69231" y="464790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Permissionless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51CC09-BE64-9E47-99B7-6068653F0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883" y="2685420"/>
            <a:ext cx="993762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54E7C14-93A5-1945-9F37-4CBB05525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35154" y="2567602"/>
            <a:ext cx="635210" cy="103221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6C36066-5386-2749-88F9-6B85EFE0076E}"/>
              </a:ext>
            </a:extLst>
          </p:cNvPr>
          <p:cNvSpPr txBox="1">
            <a:spLocks/>
          </p:cNvSpPr>
          <p:nvPr/>
        </p:nvSpPr>
        <p:spPr bwMode="auto">
          <a:xfrm>
            <a:off x="899318" y="268542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Cryptocurrencies: Bitcoin &amp; Ethereum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A3FE07-C35B-5149-BF7B-647506DBBE75}"/>
              </a:ext>
            </a:extLst>
          </p:cNvPr>
          <p:cNvSpPr txBox="1">
            <a:spLocks/>
          </p:cNvSpPr>
          <p:nvPr/>
        </p:nvSpPr>
        <p:spPr bwMode="auto">
          <a:xfrm>
            <a:off x="798852" y="268542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Access: Anyone can participate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857706-6283-3844-86EB-77E39D56CDFD}"/>
              </a:ext>
            </a:extLst>
          </p:cNvPr>
          <p:cNvSpPr txBox="1">
            <a:spLocks/>
          </p:cNvSpPr>
          <p:nvPr/>
        </p:nvSpPr>
        <p:spPr bwMode="auto">
          <a:xfrm>
            <a:off x="788504" y="2688582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of the replicas are unknown</a:t>
            </a:r>
            <a:endParaRPr lang="en-US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7A2C3D5-BED5-9E47-A9E7-EB10ED31083A}"/>
              </a:ext>
            </a:extLst>
          </p:cNvPr>
          <p:cNvSpPr txBox="1">
            <a:spLocks/>
          </p:cNvSpPr>
          <p:nvPr/>
        </p:nvSpPr>
        <p:spPr bwMode="auto">
          <a:xfrm>
            <a:off x="788504" y="268541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 computing complex hashes.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72058BF-111E-414B-BF99-B6C4805A2455}"/>
              </a:ext>
            </a:extLst>
          </p:cNvPr>
          <p:cNvSpPr txBox="1">
            <a:spLocks/>
          </p:cNvSpPr>
          <p:nvPr/>
        </p:nvSpPr>
        <p:spPr bwMode="auto">
          <a:xfrm>
            <a:off x="788504" y="2688578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Wastage of Energy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B135AAF-9051-9E47-8BF0-0A122397A29A}"/>
              </a:ext>
            </a:extLst>
          </p:cNvPr>
          <p:cNvSpPr txBox="1">
            <a:spLocks/>
          </p:cNvSpPr>
          <p:nvPr/>
        </p:nvSpPr>
        <p:spPr bwMode="auto">
          <a:xfrm>
            <a:off x="793302" y="269551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Fastest hash computer </a:t>
            </a:r>
            <a:r>
              <a:rPr lang="en-US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Proposes block</a:t>
            </a:r>
            <a:endParaRPr lang="en-US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066A0E4-087B-8443-8296-415D46ED5D06}"/>
              </a:ext>
            </a:extLst>
          </p:cNvPr>
          <p:cNvSpPr txBox="1">
            <a:spLocks/>
          </p:cNvSpPr>
          <p:nvPr/>
        </p:nvSpPr>
        <p:spPr bwMode="auto">
          <a:xfrm>
            <a:off x="669231" y="2662603"/>
            <a:ext cx="10515600" cy="10813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 simultaneous proposers </a:t>
            </a: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</a:t>
            </a:r>
          </a:p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Blockchain Forks</a:t>
            </a:r>
            <a:endParaRPr lang="en-US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83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0" grpId="0"/>
      <p:bldP spid="10" grpId="1"/>
      <p:bldP spid="11" grpId="0"/>
      <p:bldP spid="11" grpId="1"/>
      <p:bldP spid="13" grpId="0"/>
      <p:bldP spid="13" grpId="1"/>
      <p:bldP spid="14" grpId="0"/>
      <p:bldP spid="14" grpId="1"/>
      <p:bldP spid="17" grpId="0"/>
      <p:bldP spid="17" grpI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669231" y="464790"/>
            <a:ext cx="10515600" cy="69910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Permissioned Blockchains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C83BCE-DA28-9A4F-B956-A253A3257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9" name="Graphic 18" descr="Magnifying glass">
            <a:extLst>
              <a:ext uri="{FF2B5EF4-FFF2-40B4-BE49-F238E27FC236}">
                <a16:creationId xmlns:a16="http://schemas.microsoft.com/office/drawing/2014/main" id="{D48CD565-7982-EF4A-8DE0-337EDA1E0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046" y="-85214"/>
            <a:ext cx="1510750" cy="151075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BF1A016-1122-264F-BC1A-5628DB0938A3}"/>
              </a:ext>
            </a:extLst>
          </p:cNvPr>
          <p:cNvGrpSpPr/>
          <p:nvPr/>
        </p:nvGrpSpPr>
        <p:grpSpPr>
          <a:xfrm>
            <a:off x="453885" y="212961"/>
            <a:ext cx="914400" cy="5741499"/>
            <a:chOff x="708992" y="287322"/>
            <a:chExt cx="914400" cy="5741499"/>
          </a:xfrm>
        </p:grpSpPr>
        <p:pic>
          <p:nvPicPr>
            <p:cNvPr id="21" name="Graphic 20" descr="DJ">
              <a:extLst>
                <a:ext uri="{FF2B5EF4-FFF2-40B4-BE49-F238E27FC236}">
                  <a16:creationId xmlns:a16="http://schemas.microsoft.com/office/drawing/2014/main" id="{19C137CE-A30F-C245-99A5-BB2DC7BA8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Pilot">
              <a:extLst>
                <a:ext uri="{FF2B5EF4-FFF2-40B4-BE49-F238E27FC236}">
                  <a16:creationId xmlns:a16="http://schemas.microsoft.com/office/drawing/2014/main" id="{C0DA0FD6-3E31-4F4D-87B7-138246BC1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Welder">
              <a:extLst>
                <a:ext uri="{FF2B5EF4-FFF2-40B4-BE49-F238E27FC236}">
                  <a16:creationId xmlns:a16="http://schemas.microsoft.com/office/drawing/2014/main" id="{74FE33CC-B7B9-FC4E-8314-47EF81E7E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Astronaut">
              <a:extLst>
                <a:ext uri="{FF2B5EF4-FFF2-40B4-BE49-F238E27FC236}">
                  <a16:creationId xmlns:a16="http://schemas.microsoft.com/office/drawing/2014/main" id="{F971F403-60F5-6440-A063-5E835362B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Farmer">
              <a:extLst>
                <a:ext uri="{FF2B5EF4-FFF2-40B4-BE49-F238E27FC236}">
                  <a16:creationId xmlns:a16="http://schemas.microsoft.com/office/drawing/2014/main" id="{9941A680-F7C6-F44E-BF94-F24EEF10D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pic>
        <p:nvPicPr>
          <p:cNvPr id="26" name="Graphic 25" descr="Magnifying glass">
            <a:extLst>
              <a:ext uri="{FF2B5EF4-FFF2-40B4-BE49-F238E27FC236}">
                <a16:creationId xmlns:a16="http://schemas.microsoft.com/office/drawing/2014/main" id="{D1D5E537-B030-5C4B-902F-5AE450BD9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85783" y="3653619"/>
            <a:ext cx="1510750" cy="151075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3F43208-B6BA-504F-8EFB-F5D784F1498E}"/>
              </a:ext>
            </a:extLst>
          </p:cNvPr>
          <p:cNvGrpSpPr/>
          <p:nvPr/>
        </p:nvGrpSpPr>
        <p:grpSpPr>
          <a:xfrm>
            <a:off x="10637837" y="212961"/>
            <a:ext cx="914400" cy="5741499"/>
            <a:chOff x="708992" y="287322"/>
            <a:chExt cx="914400" cy="5741499"/>
          </a:xfrm>
        </p:grpSpPr>
        <p:pic>
          <p:nvPicPr>
            <p:cNvPr id="28" name="Graphic 27" descr="DJ">
              <a:extLst>
                <a:ext uri="{FF2B5EF4-FFF2-40B4-BE49-F238E27FC236}">
                  <a16:creationId xmlns:a16="http://schemas.microsoft.com/office/drawing/2014/main" id="{05D19253-FD5A-F042-8B44-0B692EA1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992" y="5114421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Pilot">
              <a:extLst>
                <a:ext uri="{FF2B5EF4-FFF2-40B4-BE49-F238E27FC236}">
                  <a16:creationId xmlns:a16="http://schemas.microsoft.com/office/drawing/2014/main" id="{8D888417-46B2-9D42-A934-17870A201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08992" y="4028202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Welder">
              <a:extLst>
                <a:ext uri="{FF2B5EF4-FFF2-40B4-BE49-F238E27FC236}">
                  <a16:creationId xmlns:a16="http://schemas.microsoft.com/office/drawing/2014/main" id="{E74A86BC-5E36-2E4A-AC9E-3CC97BBE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8992" y="2689617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Astronaut">
              <a:extLst>
                <a:ext uri="{FF2B5EF4-FFF2-40B4-BE49-F238E27FC236}">
                  <a16:creationId xmlns:a16="http://schemas.microsoft.com/office/drawing/2014/main" id="{F271C421-9107-E849-86EB-0ED7651D1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08992" y="1510748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Farmer">
              <a:extLst>
                <a:ext uri="{FF2B5EF4-FFF2-40B4-BE49-F238E27FC236}">
                  <a16:creationId xmlns:a16="http://schemas.microsoft.com/office/drawing/2014/main" id="{AC8DB8B0-5FF9-BF42-BBB8-AA60FAC14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8992" y="287322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407B5633-8FD0-1C4B-85F0-722E2E1DF5AE}"/>
              </a:ext>
            </a:extLst>
          </p:cNvPr>
          <p:cNvSpPr txBox="1">
            <a:spLocks/>
          </p:cNvSpPr>
          <p:nvPr/>
        </p:nvSpPr>
        <p:spPr bwMode="auto">
          <a:xfrm>
            <a:off x="801756" y="2805256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Identities known a priori.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8B53676-000B-3046-844A-425F986F91B5}"/>
              </a:ext>
            </a:extLst>
          </p:cNvPr>
          <p:cNvSpPr txBox="1">
            <a:spLocks/>
          </p:cNvSpPr>
          <p:nvPr/>
        </p:nvSpPr>
        <p:spPr bwMode="auto">
          <a:xfrm>
            <a:off x="811353" y="2810661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Blockchain Databases, Healthcare…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CE034FF2-AF85-464E-A529-1D7F77158653}"/>
              </a:ext>
            </a:extLst>
          </p:cNvPr>
          <p:cNvSpPr txBox="1">
            <a:spLocks/>
          </p:cNvSpPr>
          <p:nvPr/>
        </p:nvSpPr>
        <p:spPr bwMode="auto">
          <a:xfrm>
            <a:off x="801756" y="2814371"/>
            <a:ext cx="10515600" cy="108132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 traditional BFT consensus:</a:t>
            </a:r>
          </a:p>
          <a:p>
            <a:pPr algn="ctr">
              <a:lnSpc>
                <a:spcPct val="12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PBFT, Zyzzyva, SBFT…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44B3349-6AF4-F646-8D8A-73C31D132CBE}"/>
              </a:ext>
            </a:extLst>
          </p:cNvPr>
          <p:cNvSpPr txBox="1">
            <a:spLocks/>
          </p:cNvSpPr>
          <p:nvPr/>
        </p:nvSpPr>
        <p:spPr bwMode="auto">
          <a:xfrm>
            <a:off x="805069" y="2812078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cheap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8D5C5FBD-7B1E-7644-9715-23BCAF8C666A}"/>
              </a:ext>
            </a:extLst>
          </p:cNvPr>
          <p:cNvSpPr txBox="1">
            <a:spLocks/>
          </p:cNvSpPr>
          <p:nvPr/>
        </p:nvSpPr>
        <p:spPr bwMode="auto">
          <a:xfrm>
            <a:off x="805070" y="2808337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Low Scalability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AA5674ED-2ABD-3F44-8C58-E68F0BC74DDD}"/>
              </a:ext>
            </a:extLst>
          </p:cNvPr>
          <p:cNvSpPr txBox="1">
            <a:spLocks/>
          </p:cNvSpPr>
          <p:nvPr/>
        </p:nvSpPr>
        <p:spPr bwMode="auto">
          <a:xfrm>
            <a:off x="801752" y="2813030"/>
            <a:ext cx="10515600" cy="56425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Throughput still low 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&lt; 10Ktxns/s</a:t>
            </a:r>
            <a:endParaRPr lang="en-US" alt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99899607-B3A4-CD48-AD37-649625776180}"/>
              </a:ext>
            </a:extLst>
          </p:cNvPr>
          <p:cNvSpPr txBox="1">
            <a:spLocks/>
          </p:cNvSpPr>
          <p:nvPr/>
        </p:nvSpPr>
        <p:spPr bwMode="auto">
          <a:xfrm>
            <a:off x="939074" y="2810197"/>
            <a:ext cx="10515600" cy="66075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lvl="1"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cited reason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BFT consensus protocols are expensive!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5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" y="169787"/>
            <a:ext cx="11290852" cy="108952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/>
            <a:r>
              <a:rPr lang="en-US" b="1" dirty="0">
                <a:latin typeface="Palatino Linotype" panose="02040502050505030304" pitchFamily="18" charset="0"/>
              </a:rPr>
              <a:t>Can a </a:t>
            </a:r>
            <a:r>
              <a:rPr lang="en-US" b="1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well-crafted</a:t>
            </a:r>
            <a:r>
              <a:rPr lang="en-US" b="1" dirty="0">
                <a:latin typeface="Palatino Linotype" panose="02040502050505030304" pitchFamily="18" charset="0"/>
              </a:rPr>
              <a:t> system based on a </a:t>
            </a:r>
            <a:r>
              <a:rPr lang="en-US" b="1" i="1" dirty="0">
                <a:solidFill>
                  <a:srgbClr val="FF0000"/>
                </a:solidFill>
                <a:latin typeface="Palatino Linotype" panose="02040502050505030304" pitchFamily="18" charset="0"/>
              </a:rPr>
              <a:t>classical BFT protocol</a:t>
            </a:r>
            <a:r>
              <a:rPr lang="en-US" b="1" dirty="0">
                <a:latin typeface="Palatino Linotype" panose="02040502050505030304" pitchFamily="18" charset="0"/>
              </a:rPr>
              <a:t> outperform a </a:t>
            </a:r>
            <a:r>
              <a:rPr lang="en-US" b="1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modern protocol</a:t>
            </a:r>
            <a:r>
              <a:rPr lang="en-US" b="1" dirty="0">
                <a:latin typeface="Palatino Linotype" panose="02040502050505030304" pitchFamily="18" charset="0"/>
              </a:rPr>
              <a:t>?</a:t>
            </a:r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1A80A-7CD7-CB49-AEA0-2123B2A2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CF0428C-9DF0-7A41-AAEA-A71031EDBAE7}"/>
              </a:ext>
            </a:extLst>
          </p:cNvPr>
          <p:cNvSpPr txBox="1">
            <a:spLocks/>
          </p:cNvSpPr>
          <p:nvPr/>
        </p:nvSpPr>
        <p:spPr bwMode="auto">
          <a:xfrm>
            <a:off x="1" y="5486966"/>
            <a:ext cx="12191999" cy="50687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000" dirty="0" err="1">
                <a:latin typeface="Palatino Linotype" panose="02040502050505030304" pitchFamily="18" charset="0"/>
              </a:rPr>
              <a:t>ResilientDB</a:t>
            </a:r>
            <a:r>
              <a:rPr lang="en-US" sz="2000" dirty="0">
                <a:latin typeface="Palatino Linotype" panose="02040502050505030304" pitchFamily="18" charset="0"/>
              </a:rPr>
              <a:t> employs </a:t>
            </a:r>
            <a:r>
              <a:rPr lang="en-US" sz="2000" b="1" i="1" dirty="0">
                <a:latin typeface="Palatino Linotype" panose="02040502050505030304" pitchFamily="18" charset="0"/>
              </a:rPr>
              <a:t>PBFT</a:t>
            </a:r>
            <a:r>
              <a:rPr lang="en-US" sz="2000" dirty="0">
                <a:latin typeface="Palatino Linotype" panose="02040502050505030304" pitchFamily="18" charset="0"/>
              </a:rPr>
              <a:t> </a:t>
            </a:r>
            <a:r>
              <a:rPr lang="en-US" sz="2000" dirty="0">
                <a:latin typeface="Palatino Linotype" panose="02040502050505030304" pitchFamily="18" charset="0"/>
                <a:sym typeface="Wingdings" pitchFamily="2" charset="2"/>
              </a:rPr>
              <a:t> </a:t>
            </a:r>
            <a:r>
              <a:rPr lang="en-US" sz="2000" dirty="0">
                <a:latin typeface="Palatino Linotype" panose="02040502050505030304" pitchFamily="18" charset="0"/>
              </a:rPr>
              <a:t>two phases of O(n</a:t>
            </a:r>
            <a:r>
              <a:rPr lang="en-US" sz="2000" baseline="30000" dirty="0">
                <a:latin typeface="Palatino Linotype" panose="02040502050505030304" pitchFamily="18" charset="0"/>
              </a:rPr>
              <a:t>2</a:t>
            </a:r>
            <a:r>
              <a:rPr lang="en-US" sz="2000" dirty="0">
                <a:latin typeface="Palatino Linotype" panose="02040502050505030304" pitchFamily="18" charset="0"/>
              </a:rPr>
              <a:t>) communication!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0D89FE1-3D3C-854A-921E-145235879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63" y="1232452"/>
            <a:ext cx="5903271" cy="41322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7B28D11E-5466-5945-A117-7C114FD73A54}"/>
              </a:ext>
            </a:extLst>
          </p:cNvPr>
          <p:cNvGrpSpPr/>
          <p:nvPr/>
        </p:nvGrpSpPr>
        <p:grpSpPr>
          <a:xfrm>
            <a:off x="8400865" y="4092190"/>
            <a:ext cx="1697502" cy="734569"/>
            <a:chOff x="8122570" y="3917500"/>
            <a:chExt cx="1697502" cy="73456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7ADDFDE-7129-424C-AC97-53EFE2B72C2D}"/>
                </a:ext>
              </a:extLst>
            </p:cNvPr>
            <p:cNvSpPr/>
            <p:nvPr/>
          </p:nvSpPr>
          <p:spPr>
            <a:xfrm>
              <a:off x="8122571" y="3917500"/>
              <a:ext cx="240861" cy="243080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1E00331-33BE-4647-98DA-4D133757D596}"/>
                </a:ext>
              </a:extLst>
            </p:cNvPr>
            <p:cNvCxnSpPr>
              <a:cxnSpLocks/>
            </p:cNvCxnSpPr>
            <p:nvPr/>
          </p:nvCxnSpPr>
          <p:spPr>
            <a:xfrm>
              <a:off x="8377989" y="4009468"/>
              <a:ext cx="646741" cy="27023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921570D-9A73-0F4E-B1E9-C64AE4CF7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77988" y="4368260"/>
              <a:ext cx="646742" cy="1902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Content Placeholder 5">
              <a:extLst>
                <a:ext uri="{FF2B5EF4-FFF2-40B4-BE49-F238E27FC236}">
                  <a16:creationId xmlns:a16="http://schemas.microsoft.com/office/drawing/2014/main" id="{F1298D94-11FD-BD41-923C-248F0390A0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011478" y="4007076"/>
              <a:ext cx="808594" cy="589713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400" b="1" dirty="0">
                  <a:solidFill>
                    <a:srgbClr val="00B050"/>
                  </a:solidFill>
                  <a:latin typeface="Palatino Linotype" panose="02040502050505030304" pitchFamily="18" charset="0"/>
                </a:rPr>
                <a:t>60%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47B1C2D-08B3-1D4C-800E-587AD297C3E6}"/>
                </a:ext>
              </a:extLst>
            </p:cNvPr>
            <p:cNvSpPr/>
            <p:nvPr/>
          </p:nvSpPr>
          <p:spPr>
            <a:xfrm>
              <a:off x="8122570" y="4408989"/>
              <a:ext cx="240861" cy="243080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700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677417" y="1791864"/>
            <a:ext cx="10737501" cy="137864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Existing Permissioned Blockchain systems overlook system design! 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2370" y="3806707"/>
            <a:ext cx="11455121" cy="934498"/>
          </a:xfrm>
        </p:spPr>
        <p:txBody>
          <a:bodyPr rtlCol="0"/>
          <a:lstStyle/>
          <a:p>
            <a:pPr marL="457200" lvl="1" indent="0" algn="just" fontAlgn="auto">
              <a:lnSpc>
                <a:spcPct val="200000"/>
              </a:lnSpc>
              <a:spcAft>
                <a:spcPts val="0"/>
              </a:spcAft>
              <a:buNone/>
              <a:defRPr/>
            </a:pPr>
            <a:r>
              <a:rPr lang="en-US" sz="2800" dirty="0" err="1">
                <a:latin typeface="Palatino Linotype" panose="02040502050505030304" pitchFamily="18" charset="0"/>
              </a:rPr>
              <a:t>ResilientDB</a:t>
            </a:r>
            <a:r>
              <a:rPr lang="en-US" sz="2800" dirty="0">
                <a:latin typeface="Palatino Linotype" panose="02040502050505030304" pitchFamily="18" charset="0"/>
              </a:rPr>
              <a:t> adopts </a:t>
            </a:r>
            <a:r>
              <a:rPr lang="en-US" sz="2800" i="1" dirty="0">
                <a:solidFill>
                  <a:srgbClr val="00B050"/>
                </a:solidFill>
                <a:latin typeface="Palatino Linotype" panose="02040502050505030304" pitchFamily="18" charset="0"/>
              </a:rPr>
              <a:t>well-researched</a:t>
            </a:r>
            <a:r>
              <a:rPr lang="en-US" sz="2800" dirty="0">
                <a:latin typeface="Palatino Linotype" panose="02040502050505030304" pitchFamily="18" charset="0"/>
              </a:rPr>
              <a:t> database and system practices.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D08AB4-8050-2A4E-A650-312359FFB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4FF5D3A-C3F4-EE44-8980-51A1B58D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479" y="5012731"/>
            <a:ext cx="2825296" cy="11381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342672-4C51-0F4E-AD30-81877595CE56}"/>
              </a:ext>
            </a:extLst>
          </p:cNvPr>
          <p:cNvSpPr txBox="1"/>
          <p:nvPr/>
        </p:nvSpPr>
        <p:spPr>
          <a:xfrm>
            <a:off x="81809" y="6457890"/>
            <a:ext cx="39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Palatino Linotype" panose="02040502050505030304" pitchFamily="18" charset="0"/>
              </a:rPr>
              <a:t>Visit at: </a:t>
            </a:r>
            <a:r>
              <a:rPr lang="en-US" sz="2000" b="1" dirty="0">
                <a:latin typeface="Palatino Linotype" panose="02040502050505030304" pitchFamily="18" charset="0"/>
                <a:hlinkClick r:id="rId3"/>
              </a:rPr>
              <a:t>https://resilientdb.com/</a:t>
            </a:r>
            <a:r>
              <a:rPr lang="en-US" sz="2000" b="1" dirty="0">
                <a:latin typeface="Palatino Linotype" panose="0204050205050503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1114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526283" y="544964"/>
            <a:ext cx="1073750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Dissecting existing Permissioned Blockchain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CC4EA39-AA87-544F-BB55-404CFC47179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63297" y="1930504"/>
            <a:ext cx="7737231" cy="3680366"/>
          </a:xfrm>
        </p:spPr>
        <p:txBody>
          <a:bodyPr rtlCol="0"/>
          <a:lstStyle/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Single-threaded Monolithic Design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Successive Phases of Consensus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Integrated Ordering and Execution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Strict Ordering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Off-Chain Memory Management</a:t>
            </a:r>
          </a:p>
          <a:p>
            <a:pPr marL="914400" lvl="1" indent="-4572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dirty="0">
                <a:latin typeface="Palatino Linotype" panose="02040502050505030304" pitchFamily="18" charset="0"/>
              </a:rPr>
              <a:t>Expensive Cryptographic Practices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4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F50B92-E0BB-5C4E-AF78-17BEA11BCC7B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ResilientDB Architecture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76A8D-77B8-5F48-882B-B54AB373511C}"/>
              </a:ext>
            </a:extLst>
          </p:cNvPr>
          <p:cNvSpPr/>
          <p:nvPr/>
        </p:nvSpPr>
        <p:spPr>
          <a:xfrm>
            <a:off x="1190433" y="1206500"/>
            <a:ext cx="1951859" cy="3581400"/>
          </a:xfrm>
          <a:prstGeom prst="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9CE88F8F-CC0F-CA4B-9EDF-DD29F12E3136}"/>
              </a:ext>
            </a:extLst>
          </p:cNvPr>
          <p:cNvSpPr/>
          <p:nvPr/>
        </p:nvSpPr>
        <p:spPr>
          <a:xfrm>
            <a:off x="1419033" y="3581400"/>
            <a:ext cx="1549400" cy="1054100"/>
          </a:xfrm>
          <a:prstGeom prst="cube">
            <a:avLst/>
          </a:prstGeom>
          <a:solidFill>
            <a:srgbClr val="00B0F0"/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6A8EC-2A79-0B42-8DD9-526173823A71}"/>
              </a:ext>
            </a:extLst>
          </p:cNvPr>
          <p:cNvSpPr txBox="1"/>
          <p:nvPr/>
        </p:nvSpPr>
        <p:spPr>
          <a:xfrm>
            <a:off x="1368233" y="39237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E2364290-A6CD-D44A-B69D-A7ECEBD1702C}"/>
              </a:ext>
            </a:extLst>
          </p:cNvPr>
          <p:cNvSpPr/>
          <p:nvPr/>
        </p:nvSpPr>
        <p:spPr>
          <a:xfrm>
            <a:off x="1419033" y="2209800"/>
            <a:ext cx="1549400" cy="1054100"/>
          </a:xfrm>
          <a:prstGeom prst="cube">
            <a:avLst/>
          </a:prstGeom>
          <a:solidFill>
            <a:schemeClr val="accent4">
              <a:lumMod val="60000"/>
              <a:lumOff val="40000"/>
            </a:schemeClr>
          </a:solidFill>
          <a:ln w="25400"/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35E0-852A-3A46-ACB6-CDDC1B514EBC}"/>
              </a:ext>
            </a:extLst>
          </p:cNvPr>
          <p:cNvSpPr txBox="1"/>
          <p:nvPr/>
        </p:nvSpPr>
        <p:spPr>
          <a:xfrm>
            <a:off x="1368233" y="2552184"/>
            <a:ext cx="1394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SIGNING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TOOLKIT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32CFEB-AD94-9B42-B19B-C1ACAFCB5B62}"/>
              </a:ext>
            </a:extLst>
          </p:cNvPr>
          <p:cNvSpPr txBox="1"/>
          <p:nvPr/>
        </p:nvSpPr>
        <p:spPr>
          <a:xfrm>
            <a:off x="1547563" y="1227038"/>
            <a:ext cx="1315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</a:p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</a:p>
        </p:txBody>
      </p:sp>
      <p:sp>
        <p:nvSpPr>
          <p:cNvPr id="13" name="Magnetic Disk 12">
            <a:extLst>
              <a:ext uri="{FF2B5EF4-FFF2-40B4-BE49-F238E27FC236}">
                <a16:creationId xmlns:a16="http://schemas.microsoft.com/office/drawing/2014/main" id="{BB04E308-0E25-1841-937D-C75C24B6037D}"/>
              </a:ext>
            </a:extLst>
          </p:cNvPr>
          <p:cNvSpPr/>
          <p:nvPr/>
        </p:nvSpPr>
        <p:spPr>
          <a:xfrm>
            <a:off x="3537906" y="5130800"/>
            <a:ext cx="5486400" cy="1600200"/>
          </a:xfrm>
          <a:prstGeom prst="flowChartMagneticDisk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7DFBDC-3D49-9646-9944-C28D78701069}"/>
              </a:ext>
            </a:extLst>
          </p:cNvPr>
          <p:cNvSpPr txBox="1"/>
          <p:nvPr/>
        </p:nvSpPr>
        <p:spPr>
          <a:xfrm>
            <a:off x="5236240" y="5181600"/>
            <a:ext cx="2376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STORAGE LAYER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FEF721B2-690A-F84C-8079-7F86B0DB34FC}"/>
              </a:ext>
            </a:extLst>
          </p:cNvPr>
          <p:cNvSpPr/>
          <p:nvPr/>
        </p:nvSpPr>
        <p:spPr>
          <a:xfrm>
            <a:off x="47825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5DC1FDDD-3D87-324C-B4B2-C2643CDB7907}"/>
              </a:ext>
            </a:extLst>
          </p:cNvPr>
          <p:cNvSpPr/>
          <p:nvPr/>
        </p:nvSpPr>
        <p:spPr>
          <a:xfrm>
            <a:off x="41221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B7A8930B-226F-664C-92FE-DA5BF1DFEEBD}"/>
              </a:ext>
            </a:extLst>
          </p:cNvPr>
          <p:cNvSpPr/>
          <p:nvPr/>
        </p:nvSpPr>
        <p:spPr>
          <a:xfrm>
            <a:off x="5455606" y="5829300"/>
            <a:ext cx="406400" cy="368300"/>
          </a:xfrm>
          <a:prstGeom prst="cube">
            <a:avLst/>
          </a:prstGeom>
          <a:solidFill>
            <a:srgbClr val="FF0000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7BC504-68D2-5A4D-BF84-E416E2EA0921}"/>
              </a:ext>
            </a:extLst>
          </p:cNvPr>
          <p:cNvCxnSpPr>
            <a:cxnSpLocks/>
            <a:stCxn id="16" idx="5"/>
          </p:cNvCxnSpPr>
          <p:nvPr/>
        </p:nvCxnSpPr>
        <p:spPr>
          <a:xfrm>
            <a:off x="4528506" y="59674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8F3AC4-0795-D94D-B54B-31A9DF90EA6A}"/>
              </a:ext>
            </a:extLst>
          </p:cNvPr>
          <p:cNvCxnSpPr>
            <a:cxnSpLocks/>
          </p:cNvCxnSpPr>
          <p:nvPr/>
        </p:nvCxnSpPr>
        <p:spPr>
          <a:xfrm>
            <a:off x="5201606" y="5980113"/>
            <a:ext cx="254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50800" dir="5400000" algn="ctr" rotWithShape="0">
              <a:srgbClr val="000000">
                <a:alpha val="76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55732B1-EF1E-F847-A49F-49D227F5212B}"/>
              </a:ext>
            </a:extLst>
          </p:cNvPr>
          <p:cNvSpPr txBox="1"/>
          <p:nvPr/>
        </p:nvSpPr>
        <p:spPr>
          <a:xfrm>
            <a:off x="4045906" y="6276945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BLOCKCHAIN</a:t>
            </a:r>
          </a:p>
        </p:txBody>
      </p:sp>
      <p:sp>
        <p:nvSpPr>
          <p:cNvPr id="21" name="Multidocument 20">
            <a:extLst>
              <a:ext uri="{FF2B5EF4-FFF2-40B4-BE49-F238E27FC236}">
                <a16:creationId xmlns:a16="http://schemas.microsoft.com/office/drawing/2014/main" id="{C756D5E4-514D-014A-A9E7-EB08C3DEAABF}"/>
              </a:ext>
            </a:extLst>
          </p:cNvPr>
          <p:cNvSpPr/>
          <p:nvPr/>
        </p:nvSpPr>
        <p:spPr>
          <a:xfrm>
            <a:off x="6597311" y="5716746"/>
            <a:ext cx="2007895" cy="936655"/>
          </a:xfrm>
          <a:prstGeom prst="flowChartMultidocumen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D7CA-3282-F844-B096-52A545A5EAE9}"/>
              </a:ext>
            </a:extLst>
          </p:cNvPr>
          <p:cNvSpPr/>
          <p:nvPr/>
        </p:nvSpPr>
        <p:spPr>
          <a:xfrm>
            <a:off x="4003892" y="1358900"/>
            <a:ext cx="4213008" cy="3250684"/>
          </a:xfrm>
          <a:prstGeom prst="rect">
            <a:avLst/>
          </a:prstGeom>
          <a:noFill/>
          <a:ln w="47625">
            <a:solidFill>
              <a:schemeClr val="tx1"/>
            </a:solidFill>
            <a:prstDash val="dash"/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C9A3A9-F1C0-794F-A1AD-6B27F5FDFFBB}"/>
              </a:ext>
            </a:extLst>
          </p:cNvPr>
          <p:cNvSpPr txBox="1"/>
          <p:nvPr/>
        </p:nvSpPr>
        <p:spPr>
          <a:xfrm>
            <a:off x="5116882" y="2154408"/>
            <a:ext cx="1426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THREADS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B434A78-BE56-8146-89FE-266F544056D1}"/>
              </a:ext>
            </a:extLst>
          </p:cNvPr>
          <p:cNvSpPr/>
          <p:nvPr/>
        </p:nvSpPr>
        <p:spPr>
          <a:xfrm>
            <a:off x="4729617" y="3750677"/>
            <a:ext cx="2465779" cy="5126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3236D4-14D9-B842-9BF5-708D72574F5B}"/>
              </a:ext>
            </a:extLst>
          </p:cNvPr>
          <p:cNvSpPr txBox="1"/>
          <p:nvPr/>
        </p:nvSpPr>
        <p:spPr>
          <a:xfrm>
            <a:off x="4867752" y="3817971"/>
            <a:ext cx="2286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BFT CONSENSUS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D3CFE0-5EA8-2A4F-9AA8-872032BB8D12}"/>
              </a:ext>
            </a:extLst>
          </p:cNvPr>
          <p:cNvSpPr txBox="1"/>
          <p:nvPr/>
        </p:nvSpPr>
        <p:spPr>
          <a:xfrm>
            <a:off x="7226300" y="157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7" name="Left Arrow 26">
            <a:extLst>
              <a:ext uri="{FF2B5EF4-FFF2-40B4-BE49-F238E27FC236}">
                <a16:creationId xmlns:a16="http://schemas.microsoft.com/office/drawing/2014/main" id="{84E2743B-3AB0-FF48-A6B1-FE25496FFBB0}"/>
              </a:ext>
            </a:extLst>
          </p:cNvPr>
          <p:cNvSpPr/>
          <p:nvPr/>
        </p:nvSpPr>
        <p:spPr>
          <a:xfrm>
            <a:off x="3193092" y="2466836"/>
            <a:ext cx="736600" cy="27636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031270B0-E2D6-B64E-A720-64DD1D737C93}"/>
              </a:ext>
            </a:extLst>
          </p:cNvPr>
          <p:cNvSpPr/>
          <p:nvPr/>
        </p:nvSpPr>
        <p:spPr>
          <a:xfrm>
            <a:off x="3203667" y="2933700"/>
            <a:ext cx="764125" cy="326370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BE446EA-D4FB-1441-8BBD-77A8551281B4}"/>
              </a:ext>
            </a:extLst>
          </p:cNvPr>
          <p:cNvSpPr/>
          <p:nvPr/>
        </p:nvSpPr>
        <p:spPr>
          <a:xfrm>
            <a:off x="8464549" y="1358900"/>
            <a:ext cx="1054100" cy="3098800"/>
          </a:xfrm>
          <a:prstGeom prst="roundRect">
            <a:avLst/>
          </a:prstGeom>
          <a:noFill/>
          <a:ln w="47625">
            <a:solidFill>
              <a:schemeClr val="tx1"/>
            </a:solidFill>
          </a:ln>
          <a:effectLst>
            <a:glow rad="114300">
              <a:schemeClr val="tx2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Direct Access Storage 29">
            <a:extLst>
              <a:ext uri="{FF2B5EF4-FFF2-40B4-BE49-F238E27FC236}">
                <a16:creationId xmlns:a16="http://schemas.microsoft.com/office/drawing/2014/main" id="{D24B4EF5-9FFD-284E-A9E8-604E7670CCF7}"/>
              </a:ext>
            </a:extLst>
          </p:cNvPr>
          <p:cNvSpPr/>
          <p:nvPr/>
        </p:nvSpPr>
        <p:spPr>
          <a:xfrm>
            <a:off x="7486116" y="2062522"/>
            <a:ext cx="1461568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Direct Access Storage 30">
            <a:extLst>
              <a:ext uri="{FF2B5EF4-FFF2-40B4-BE49-F238E27FC236}">
                <a16:creationId xmlns:a16="http://schemas.microsoft.com/office/drawing/2014/main" id="{343C5869-5129-BA4D-A1C2-7BB86B1BD596}"/>
              </a:ext>
            </a:extLst>
          </p:cNvPr>
          <p:cNvSpPr/>
          <p:nvPr/>
        </p:nvSpPr>
        <p:spPr>
          <a:xfrm>
            <a:off x="7486117" y="3128917"/>
            <a:ext cx="1541822" cy="452483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tx1"/>
            </a:solidFill>
          </a:ln>
          <a:effectLst>
            <a:outerShdw blurRad="50800" dist="50800" dir="5400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ABE311-34DD-D447-BC0A-200116C7D3D2}"/>
              </a:ext>
            </a:extLst>
          </p:cNvPr>
          <p:cNvSpPr txBox="1"/>
          <p:nvPr/>
        </p:nvSpPr>
        <p:spPr>
          <a:xfrm>
            <a:off x="7076252" y="264501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QUEUES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06CF0F-7F02-5543-88A8-7C415E0CCF71}"/>
              </a:ext>
            </a:extLst>
          </p:cNvPr>
          <p:cNvSpPr txBox="1"/>
          <p:nvPr/>
        </p:nvSpPr>
        <p:spPr>
          <a:xfrm>
            <a:off x="4732402" y="1436430"/>
            <a:ext cx="2682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LAYER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26C51172-64FA-4347-A237-23625D736815}"/>
              </a:ext>
            </a:extLst>
          </p:cNvPr>
          <p:cNvSpPr/>
          <p:nvPr/>
        </p:nvSpPr>
        <p:spPr>
          <a:xfrm>
            <a:off x="9258300" y="1574800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0264720B-BB7F-364D-BB83-EFF5907310D5}"/>
              </a:ext>
            </a:extLst>
          </p:cNvPr>
          <p:cNvSpPr/>
          <p:nvPr/>
        </p:nvSpPr>
        <p:spPr>
          <a:xfrm>
            <a:off x="9257540" y="3007124"/>
            <a:ext cx="927100" cy="369332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46679428-8E42-B140-8293-6A104519AEC9}"/>
              </a:ext>
            </a:extLst>
          </p:cNvPr>
          <p:cNvSpPr/>
          <p:nvPr/>
        </p:nvSpPr>
        <p:spPr>
          <a:xfrm>
            <a:off x="9214383" y="233417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5A6ED652-1266-AC4C-BC8C-46F10EE368FB}"/>
              </a:ext>
            </a:extLst>
          </p:cNvPr>
          <p:cNvSpPr/>
          <p:nvPr/>
        </p:nvSpPr>
        <p:spPr>
          <a:xfrm>
            <a:off x="9214383" y="3805391"/>
            <a:ext cx="927100" cy="342384"/>
          </a:xfrm>
          <a:prstGeom prst="left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Down Arrow 37">
            <a:extLst>
              <a:ext uri="{FF2B5EF4-FFF2-40B4-BE49-F238E27FC236}">
                <a16:creationId xmlns:a16="http://schemas.microsoft.com/office/drawing/2014/main" id="{FF58B8F4-8C25-A346-9160-F28252668A22}"/>
              </a:ext>
            </a:extLst>
          </p:cNvPr>
          <p:cNvSpPr/>
          <p:nvPr/>
        </p:nvSpPr>
        <p:spPr>
          <a:xfrm>
            <a:off x="5589703" y="4669770"/>
            <a:ext cx="241300" cy="410230"/>
          </a:xfrm>
          <a:prstGeom prst="down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2F6ACEE1-D62E-A540-9B2B-9B2FF77B80F3}"/>
              </a:ext>
            </a:extLst>
          </p:cNvPr>
          <p:cNvSpPr/>
          <p:nvPr/>
        </p:nvSpPr>
        <p:spPr>
          <a:xfrm flipH="1">
            <a:off x="6110810" y="4658469"/>
            <a:ext cx="247189" cy="410230"/>
          </a:xfrm>
          <a:prstGeom prst="upArrow">
            <a:avLst/>
          </a:prstGeom>
          <a:solidFill>
            <a:schemeClr val="accent3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21F2C12D-C723-AC44-A6A4-D74732DE338E}"/>
              </a:ext>
            </a:extLst>
          </p:cNvPr>
          <p:cNvSpPr/>
          <p:nvPr/>
        </p:nvSpPr>
        <p:spPr>
          <a:xfrm>
            <a:off x="5154982" y="2639866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E5FB3287-CCAD-7A44-8AEF-D23887B2D2E1}"/>
              </a:ext>
            </a:extLst>
          </p:cNvPr>
          <p:cNvSpPr/>
          <p:nvPr/>
        </p:nvSpPr>
        <p:spPr>
          <a:xfrm>
            <a:off x="5677385" y="2610431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50A4C129-2FC4-B043-AD97-24589A6B8A37}"/>
              </a:ext>
            </a:extLst>
          </p:cNvPr>
          <p:cNvSpPr/>
          <p:nvPr/>
        </p:nvSpPr>
        <p:spPr>
          <a:xfrm>
            <a:off x="6186955" y="2582673"/>
            <a:ext cx="557505" cy="576733"/>
          </a:xfrm>
          <a:prstGeom prst="lightningBolt">
            <a:avLst/>
          </a:prstGeom>
          <a:solidFill>
            <a:srgbClr val="011FC6"/>
          </a:solidFill>
          <a:ln w="25400"/>
          <a:effectLst>
            <a:outerShdw blurRad="50800" dist="50800" dir="5400000" algn="ctr" rotWithShape="0">
              <a:srgbClr val="000000">
                <a:alpha val="7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95951C-EA18-E144-955E-C884DDF57120}"/>
              </a:ext>
            </a:extLst>
          </p:cNvPr>
          <p:cNvSpPr txBox="1"/>
          <p:nvPr/>
        </p:nvSpPr>
        <p:spPr>
          <a:xfrm>
            <a:off x="8883473" y="2614874"/>
            <a:ext cx="1729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 WORK</a:t>
            </a:r>
          </a:p>
        </p:txBody>
      </p:sp>
    </p:spTree>
    <p:extLst>
      <p:ext uri="{BB962C8B-B14F-4D97-AF65-F5344CB8AC3E}">
        <p14:creationId xmlns:p14="http://schemas.microsoft.com/office/powerpoint/2010/main" val="437740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DBA9FF-C5DE-7540-AED1-69AF2D1C1260}"/>
              </a:ext>
            </a:extLst>
          </p:cNvPr>
          <p:cNvCxnSpPr>
            <a:cxnSpLocks/>
          </p:cNvCxnSpPr>
          <p:nvPr/>
        </p:nvCxnSpPr>
        <p:spPr>
          <a:xfrm>
            <a:off x="2991310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72A4087-A3EF-6C45-9589-FE5D5DAFFD42}"/>
              </a:ext>
            </a:extLst>
          </p:cNvPr>
          <p:cNvSpPr txBox="1"/>
          <p:nvPr/>
        </p:nvSpPr>
        <p:spPr>
          <a:xfrm>
            <a:off x="3551816" y="1651022"/>
            <a:ext cx="1109599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D9B6-A658-294E-9F20-6717AC2500D0}"/>
              </a:ext>
            </a:extLst>
          </p:cNvPr>
          <p:cNvSpPr txBox="1"/>
          <p:nvPr/>
        </p:nvSpPr>
        <p:spPr>
          <a:xfrm>
            <a:off x="4784646" y="2213041"/>
            <a:ext cx="2530531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Prepare &amp; Commit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ADED-9C31-0F47-AE21-C77F10626A65}"/>
              </a:ext>
            </a:extLst>
          </p:cNvPr>
          <p:cNvSpPr txBox="1"/>
          <p:nvPr/>
        </p:nvSpPr>
        <p:spPr>
          <a:xfrm>
            <a:off x="3230248" y="2376687"/>
            <a:ext cx="724878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F25B33-17C9-4746-B8BC-4A718D4C24E0}"/>
              </a:ext>
            </a:extLst>
          </p:cNvPr>
          <p:cNvSpPr txBox="1"/>
          <p:nvPr/>
        </p:nvSpPr>
        <p:spPr>
          <a:xfrm>
            <a:off x="1974128" y="1378433"/>
            <a:ext cx="14291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B564FE-BA1D-CC44-AE64-F587597ED91B}"/>
              </a:ext>
            </a:extLst>
          </p:cNvPr>
          <p:cNvSpPr txBox="1"/>
          <p:nvPr/>
        </p:nvSpPr>
        <p:spPr>
          <a:xfrm>
            <a:off x="495632" y="2652592"/>
            <a:ext cx="23673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from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Clients and Replicas</a:t>
            </a:r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1F2C1EF0-5E56-7043-B657-F14D730CDE5A}"/>
              </a:ext>
            </a:extLst>
          </p:cNvPr>
          <p:cNvSpPr/>
          <p:nvPr/>
        </p:nvSpPr>
        <p:spPr>
          <a:xfrm>
            <a:off x="3392418" y="27898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AEE05018-9638-AC4A-BB3C-A0BA208B06E5}"/>
              </a:ext>
            </a:extLst>
          </p:cNvPr>
          <p:cNvSpPr/>
          <p:nvPr/>
        </p:nvSpPr>
        <p:spPr>
          <a:xfrm>
            <a:off x="3384467" y="344162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FBF14671-3F87-3548-B9E2-BBE77FD12DC4}"/>
              </a:ext>
            </a:extLst>
          </p:cNvPr>
          <p:cNvSpPr/>
          <p:nvPr/>
        </p:nvSpPr>
        <p:spPr>
          <a:xfrm>
            <a:off x="3477151" y="3162594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FFAD0-38EF-494D-BEDA-89524D83D03D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 flipV="1">
            <a:off x="3924434" y="1904921"/>
            <a:ext cx="1245991" cy="118150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6F25E3-ACBA-0246-A99F-356B512B80A1}"/>
              </a:ext>
            </a:extLst>
          </p:cNvPr>
          <p:cNvSpPr/>
          <p:nvPr/>
        </p:nvSpPr>
        <p:spPr>
          <a:xfrm>
            <a:off x="2784690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F36222-BAA0-FE4B-8E60-9BB3DCC1E146}"/>
              </a:ext>
            </a:extLst>
          </p:cNvPr>
          <p:cNvCxnSpPr>
            <a:cxnSpLocks/>
          </p:cNvCxnSpPr>
          <p:nvPr/>
        </p:nvCxnSpPr>
        <p:spPr>
          <a:xfrm>
            <a:off x="9305725" y="1705524"/>
            <a:ext cx="0" cy="312764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4165F-BD1C-DA44-863D-F3B57440224C}"/>
              </a:ext>
            </a:extLst>
          </p:cNvPr>
          <p:cNvSpPr/>
          <p:nvPr/>
        </p:nvSpPr>
        <p:spPr>
          <a:xfrm>
            <a:off x="9337645" y="1705524"/>
            <a:ext cx="180115" cy="3127644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075E3B-4225-1B41-9849-BA3CB3A0ADEF}"/>
              </a:ext>
            </a:extLst>
          </p:cNvPr>
          <p:cNvSpPr txBox="1"/>
          <p:nvPr/>
        </p:nvSpPr>
        <p:spPr>
          <a:xfrm>
            <a:off x="8606081" y="1381168"/>
            <a:ext cx="1726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CCBDC7D-8DA5-C946-8D29-650B3265CF9E}"/>
              </a:ext>
            </a:extLst>
          </p:cNvPr>
          <p:cNvSpPr/>
          <p:nvPr/>
        </p:nvSpPr>
        <p:spPr>
          <a:xfrm>
            <a:off x="3255876" y="2417194"/>
            <a:ext cx="668558" cy="13384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Lightning Bolt 19">
            <a:extLst>
              <a:ext uri="{FF2B5EF4-FFF2-40B4-BE49-F238E27FC236}">
                <a16:creationId xmlns:a16="http://schemas.microsoft.com/office/drawing/2014/main" id="{55E0802F-035D-874E-97F4-826254680794}"/>
              </a:ext>
            </a:extLst>
          </p:cNvPr>
          <p:cNvSpPr/>
          <p:nvPr/>
        </p:nvSpPr>
        <p:spPr>
          <a:xfrm>
            <a:off x="5431539" y="1931746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D7ACB267-F9A2-1F44-AF49-1706051C61E7}"/>
              </a:ext>
            </a:extLst>
          </p:cNvPr>
          <p:cNvSpPr/>
          <p:nvPr/>
        </p:nvSpPr>
        <p:spPr>
          <a:xfrm>
            <a:off x="6001572" y="1920712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906C2-BD52-624E-8083-A7EBB478CC3E}"/>
              </a:ext>
            </a:extLst>
          </p:cNvPr>
          <p:cNvSpPr/>
          <p:nvPr/>
        </p:nvSpPr>
        <p:spPr>
          <a:xfrm>
            <a:off x="5170425" y="1535600"/>
            <a:ext cx="1399425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48E2DC-29C9-7747-AD03-83071A6442BD}"/>
              </a:ext>
            </a:extLst>
          </p:cNvPr>
          <p:cNvSpPr txBox="1"/>
          <p:nvPr/>
        </p:nvSpPr>
        <p:spPr>
          <a:xfrm>
            <a:off x="5149932" y="1540269"/>
            <a:ext cx="143374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Batching</a:t>
            </a:r>
          </a:p>
        </p:txBody>
      </p:sp>
      <p:sp>
        <p:nvSpPr>
          <p:cNvPr id="24" name="Lightning Bolt 23">
            <a:extLst>
              <a:ext uri="{FF2B5EF4-FFF2-40B4-BE49-F238E27FC236}">
                <a16:creationId xmlns:a16="http://schemas.microsoft.com/office/drawing/2014/main" id="{B7509E8A-858B-D14A-A092-5F1C1B7A535A}"/>
              </a:ext>
            </a:extLst>
          </p:cNvPr>
          <p:cNvSpPr/>
          <p:nvPr/>
        </p:nvSpPr>
        <p:spPr>
          <a:xfrm>
            <a:off x="5620503" y="326491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8EC63D-3D4F-2F43-B930-7DC3AF119B60}"/>
              </a:ext>
            </a:extLst>
          </p:cNvPr>
          <p:cNvSpPr/>
          <p:nvPr/>
        </p:nvSpPr>
        <p:spPr>
          <a:xfrm>
            <a:off x="5359390" y="2892218"/>
            <a:ext cx="872882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CE5D18-5B0A-1E43-8083-BA4E6CFDA6CD}"/>
              </a:ext>
            </a:extLst>
          </p:cNvPr>
          <p:cNvSpPr txBox="1"/>
          <p:nvPr/>
        </p:nvSpPr>
        <p:spPr>
          <a:xfrm>
            <a:off x="5197979" y="2930996"/>
            <a:ext cx="119276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Worker</a:t>
            </a:r>
          </a:p>
        </p:txBody>
      </p:sp>
      <p:sp>
        <p:nvSpPr>
          <p:cNvPr id="27" name="Lightning Bolt 26">
            <a:extLst>
              <a:ext uri="{FF2B5EF4-FFF2-40B4-BE49-F238E27FC236}">
                <a16:creationId xmlns:a16="http://schemas.microsoft.com/office/drawing/2014/main" id="{509EF1AF-01B4-9A43-9A90-271FACDCFAC8}"/>
              </a:ext>
            </a:extLst>
          </p:cNvPr>
          <p:cNvSpPr/>
          <p:nvPr/>
        </p:nvSpPr>
        <p:spPr>
          <a:xfrm>
            <a:off x="5613697" y="4324105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CA28BA-65DD-434F-91B8-8A7594FB4F8E}"/>
              </a:ext>
            </a:extLst>
          </p:cNvPr>
          <p:cNvSpPr/>
          <p:nvPr/>
        </p:nvSpPr>
        <p:spPr>
          <a:xfrm>
            <a:off x="5141700" y="3951405"/>
            <a:ext cx="1428150" cy="7386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528E13-4F7E-794E-AA79-DA83EFFB14DF}"/>
              </a:ext>
            </a:extLst>
          </p:cNvPr>
          <p:cNvSpPr txBox="1"/>
          <p:nvPr/>
        </p:nvSpPr>
        <p:spPr>
          <a:xfrm>
            <a:off x="5129855" y="3899136"/>
            <a:ext cx="143999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Checkpoint</a:t>
            </a:r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393D0A6-B39F-F648-B4E2-BAA5AD1B772E}"/>
              </a:ext>
            </a:extLst>
          </p:cNvPr>
          <p:cNvSpPr/>
          <p:nvPr/>
        </p:nvSpPr>
        <p:spPr>
          <a:xfrm>
            <a:off x="7270451" y="38686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998E02-FF15-F448-87BF-8C8E840D6C98}"/>
              </a:ext>
            </a:extLst>
          </p:cNvPr>
          <p:cNvSpPr/>
          <p:nvPr/>
        </p:nvSpPr>
        <p:spPr>
          <a:xfrm>
            <a:off x="7011065" y="3355883"/>
            <a:ext cx="872882" cy="92150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CFA0F5-59FD-5C43-BD48-2E0069F7A8E5}"/>
              </a:ext>
            </a:extLst>
          </p:cNvPr>
          <p:cNvSpPr txBox="1"/>
          <p:nvPr/>
        </p:nvSpPr>
        <p:spPr>
          <a:xfrm>
            <a:off x="6885724" y="3394100"/>
            <a:ext cx="109811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5F82B39-FED4-C048-9A13-12B4A7FA57E1}"/>
              </a:ext>
            </a:extLst>
          </p:cNvPr>
          <p:cNvSpPr txBox="1"/>
          <p:nvPr/>
        </p:nvSpPr>
        <p:spPr>
          <a:xfrm>
            <a:off x="8406973" y="2408932"/>
            <a:ext cx="89639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D3F6ABFB-AFD6-3942-9939-FB16A8F64B06}"/>
              </a:ext>
            </a:extLst>
          </p:cNvPr>
          <p:cNvSpPr/>
          <p:nvPr/>
        </p:nvSpPr>
        <p:spPr>
          <a:xfrm>
            <a:off x="8651031" y="2862301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B8C9B8D3-3FE3-3C42-89D5-3F19BC4D4540}"/>
              </a:ext>
            </a:extLst>
          </p:cNvPr>
          <p:cNvSpPr/>
          <p:nvPr/>
        </p:nvSpPr>
        <p:spPr>
          <a:xfrm>
            <a:off x="8651031" y="3262238"/>
            <a:ext cx="402166" cy="268750"/>
          </a:xfrm>
          <a:prstGeom prst="lightningBol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DDE338-416B-3247-BE14-7E00619A8748}"/>
              </a:ext>
            </a:extLst>
          </p:cNvPr>
          <p:cNvSpPr/>
          <p:nvPr/>
        </p:nvSpPr>
        <p:spPr>
          <a:xfrm>
            <a:off x="8471004" y="2426642"/>
            <a:ext cx="759749" cy="132902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1286302-681C-444F-B871-2C750A63408F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924434" y="3086429"/>
            <a:ext cx="14281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BC6CE9D-A98B-A049-AE30-9C7A76FFD248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3924434" y="3086429"/>
            <a:ext cx="1241626" cy="1234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08F3FD3-941E-984E-9C70-50EB35221B7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239078" y="3077568"/>
            <a:ext cx="2231926" cy="13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F047871-7737-D34F-AB33-470DC66FA462}"/>
              </a:ext>
            </a:extLst>
          </p:cNvPr>
          <p:cNvCxnSpPr>
            <a:cxnSpLocks/>
          </p:cNvCxnSpPr>
          <p:nvPr/>
        </p:nvCxnSpPr>
        <p:spPr>
          <a:xfrm>
            <a:off x="6208523" y="3530988"/>
            <a:ext cx="80254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68464703-259A-A740-A8B0-96A183AD0F2A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6569412" y="1904921"/>
            <a:ext cx="2281467" cy="52172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727C42E-D94A-064D-849B-62DFA65F7D73}"/>
              </a:ext>
            </a:extLst>
          </p:cNvPr>
          <p:cNvSpPr txBox="1"/>
          <p:nvPr/>
        </p:nvSpPr>
        <p:spPr>
          <a:xfrm>
            <a:off x="9387947" y="2623219"/>
            <a:ext cx="2373143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Message to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Replicas or Clients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1670E1E-0DB4-FF4A-9285-7201BE10EC76}"/>
              </a:ext>
            </a:extLst>
          </p:cNvPr>
          <p:cNvCxnSpPr>
            <a:cxnSpLocks/>
          </p:cNvCxnSpPr>
          <p:nvPr/>
        </p:nvCxnSpPr>
        <p:spPr>
          <a:xfrm>
            <a:off x="2830806" y="2858736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2E89EAE-B4D9-0F4C-99AE-A05758D16047}"/>
              </a:ext>
            </a:extLst>
          </p:cNvPr>
          <p:cNvCxnSpPr>
            <a:cxnSpLocks/>
          </p:cNvCxnSpPr>
          <p:nvPr/>
        </p:nvCxnSpPr>
        <p:spPr>
          <a:xfrm>
            <a:off x="2836093" y="3160424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FB38BEB-2868-2943-AF49-E604FCC228DB}"/>
              </a:ext>
            </a:extLst>
          </p:cNvPr>
          <p:cNvCxnSpPr>
            <a:cxnSpLocks/>
          </p:cNvCxnSpPr>
          <p:nvPr/>
        </p:nvCxnSpPr>
        <p:spPr>
          <a:xfrm>
            <a:off x="2830586" y="3441621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C635024-4475-1F48-9171-3C8EC308CD69}"/>
              </a:ext>
            </a:extLst>
          </p:cNvPr>
          <p:cNvCxnSpPr>
            <a:cxnSpLocks/>
          </p:cNvCxnSpPr>
          <p:nvPr/>
        </p:nvCxnSpPr>
        <p:spPr>
          <a:xfrm>
            <a:off x="9112882" y="2979783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947B0CC-E036-5E41-B7AA-3769CF7EDECA}"/>
              </a:ext>
            </a:extLst>
          </p:cNvPr>
          <p:cNvCxnSpPr>
            <a:cxnSpLocks/>
          </p:cNvCxnSpPr>
          <p:nvPr/>
        </p:nvCxnSpPr>
        <p:spPr>
          <a:xfrm>
            <a:off x="9092985" y="3360577"/>
            <a:ext cx="53262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D9BC80B-9488-0D4F-BC64-F56C1B22C00D}"/>
              </a:ext>
            </a:extLst>
          </p:cNvPr>
          <p:cNvCxnSpPr>
            <a:cxnSpLocks/>
          </p:cNvCxnSpPr>
          <p:nvPr/>
        </p:nvCxnSpPr>
        <p:spPr>
          <a:xfrm>
            <a:off x="7895792" y="3594886"/>
            <a:ext cx="5752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D94281-FD9B-2E4A-9336-6ECBEF1E1C74}"/>
              </a:ext>
            </a:extLst>
          </p:cNvPr>
          <p:cNvSpPr/>
          <p:nvPr/>
        </p:nvSpPr>
        <p:spPr>
          <a:xfrm>
            <a:off x="3098894" y="1378433"/>
            <a:ext cx="8597468" cy="3555399"/>
          </a:xfrm>
          <a:prstGeom prst="roundRect">
            <a:avLst/>
          </a:prstGeom>
          <a:solidFill>
            <a:schemeClr val="bg2">
              <a:lumMod val="10000"/>
            </a:schemeClr>
          </a:solidFill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Palatino Linotype" panose="02040502050505030304" pitchFamily="18" charset="0"/>
              </a:rPr>
              <a:t>REPLICA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0407DDD-4B1D-D34A-8F3D-6BB2B534451D}"/>
              </a:ext>
            </a:extLst>
          </p:cNvPr>
          <p:cNvSpPr txBox="1">
            <a:spLocks/>
          </p:cNvSpPr>
          <p:nvPr/>
        </p:nvSpPr>
        <p:spPr bwMode="auto">
          <a:xfrm>
            <a:off x="0" y="176390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Multi-Threaded Deep Pipeline at Replicas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D948208B-5A17-6D43-A09D-D451ECD40A3F}"/>
              </a:ext>
            </a:extLst>
          </p:cNvPr>
          <p:cNvCxnSpPr>
            <a:cxnSpLocks/>
          </p:cNvCxnSpPr>
          <p:nvPr/>
        </p:nvCxnSpPr>
        <p:spPr>
          <a:xfrm flipV="1">
            <a:off x="6579054" y="3763425"/>
            <a:ext cx="2249110" cy="67093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66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5" grpId="0" animBg="1"/>
      <p:bldP spid="17" grpId="0" animBg="1"/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43" grpId="0"/>
      <p:bldP spid="2" grpId="0" animBg="1"/>
      <p:bldP spid="2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76C214-3CCB-6B42-A2BB-2A0711B4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AA9AA7B-1627-AC4C-AB74-06A4DB27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6888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Evaluation and Analysis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C9D4A-6C18-2B48-834B-76DF368F6F3B}"/>
              </a:ext>
            </a:extLst>
          </p:cNvPr>
          <p:cNvSpPr txBox="1">
            <a:spLocks/>
          </p:cNvSpPr>
          <p:nvPr/>
        </p:nvSpPr>
        <p:spPr bwMode="auto">
          <a:xfrm>
            <a:off x="441035" y="1280317"/>
            <a:ext cx="11309929" cy="4742004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We ask </a:t>
            </a:r>
            <a:r>
              <a:rPr lang="en-US" sz="2200" b="1" i="1" dirty="0">
                <a:latin typeface="Palatino Linotype" panose="02040502050505030304" pitchFamily="18" charset="0"/>
              </a:rPr>
              <a:t>eleven</a:t>
            </a:r>
            <a:r>
              <a:rPr lang="en-US" sz="2200" dirty="0">
                <a:latin typeface="Palatino Linotype" panose="02040502050505030304" pitchFamily="18" charset="0"/>
              </a:rPr>
              <a:t> distinct questions that affect performance of a Permissioned Blockchain.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Workload provided by Yahoo Cloud Serving Benchmark (YCSB).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PBFT to achieve BFT consensus among replicas.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General Setup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 (unless stated otherwise):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8-core Intel Xeon Cascade Lake CPU.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 Requests sent by 80K clients deployed on 4 machines.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Employed batching 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 Batch size set at 100.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Palatino Linotype" panose="02040502050505030304" pitchFamily="18" charset="0"/>
              </a:rPr>
              <a:t>At each replica </a:t>
            </a:r>
            <a:r>
              <a:rPr lang="en-US" sz="2200" dirty="0">
                <a:latin typeface="Palatino Linotype" panose="02040502050505030304" pitchFamily="18" charset="0"/>
                <a:sym typeface="Wingdings" pitchFamily="2" charset="2"/>
              </a:rPr>
              <a:t></a:t>
            </a:r>
            <a:r>
              <a:rPr lang="en-US" sz="2200" dirty="0">
                <a:latin typeface="Palatino Linotype" panose="02040502050505030304" pitchFamily="18" charset="0"/>
              </a:rPr>
              <a:t> one worker-thread, one execute-thread and two batch-threads</a:t>
            </a:r>
          </a:p>
        </p:txBody>
      </p:sp>
    </p:spTree>
    <p:extLst>
      <p:ext uri="{BB962C8B-B14F-4D97-AF65-F5344CB8AC3E}">
        <p14:creationId xmlns:p14="http://schemas.microsoft.com/office/powerpoint/2010/main" val="3194437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02010" y="4995476"/>
            <a:ext cx="3345788" cy="599717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 of Previous Block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77481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What is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1E33CC6-95B8-C44A-B8CD-5B0FBA68F8B5}"/>
              </a:ext>
            </a:extLst>
          </p:cNvPr>
          <p:cNvSpPr/>
          <p:nvPr/>
        </p:nvSpPr>
        <p:spPr>
          <a:xfrm>
            <a:off x="4219935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Internal Storage 9">
            <a:extLst>
              <a:ext uri="{FF2B5EF4-FFF2-40B4-BE49-F238E27FC236}">
                <a16:creationId xmlns:a16="http://schemas.microsoft.com/office/drawing/2014/main" id="{A7A74E22-B040-A64A-B21D-3D4DC2A8E27E}"/>
              </a:ext>
            </a:extLst>
          </p:cNvPr>
          <p:cNvSpPr/>
          <p:nvPr/>
        </p:nvSpPr>
        <p:spPr>
          <a:xfrm>
            <a:off x="431168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9007E1-36CA-4147-9810-A8C637B4908E}"/>
              </a:ext>
            </a:extLst>
          </p:cNvPr>
          <p:cNvSpPr/>
          <p:nvPr/>
        </p:nvSpPr>
        <p:spPr>
          <a:xfrm>
            <a:off x="431168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F106E-81C8-6D42-8099-BA8F0900D8EF}"/>
              </a:ext>
            </a:extLst>
          </p:cNvPr>
          <p:cNvSpPr txBox="1"/>
          <p:nvPr/>
        </p:nvSpPr>
        <p:spPr>
          <a:xfrm>
            <a:off x="4202010" y="331125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8CA7F0E-4644-8446-8306-406317061999}"/>
              </a:ext>
            </a:extLst>
          </p:cNvPr>
          <p:cNvSpPr/>
          <p:nvPr/>
        </p:nvSpPr>
        <p:spPr>
          <a:xfrm>
            <a:off x="2288170" y="2904214"/>
            <a:ext cx="1393767" cy="1695797"/>
          </a:xfrm>
          <a:prstGeom prst="cube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Internal Storage 13">
            <a:extLst>
              <a:ext uri="{FF2B5EF4-FFF2-40B4-BE49-F238E27FC236}">
                <a16:creationId xmlns:a16="http://schemas.microsoft.com/office/drawing/2014/main" id="{C80F8C6C-0CF3-9944-A5DF-C33424AFB00C}"/>
              </a:ext>
            </a:extLst>
          </p:cNvPr>
          <p:cNvSpPr/>
          <p:nvPr/>
        </p:nvSpPr>
        <p:spPr>
          <a:xfrm>
            <a:off x="2377588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B2EBBE-AD0F-7246-9650-1A3C6E0153C0}"/>
              </a:ext>
            </a:extLst>
          </p:cNvPr>
          <p:cNvSpPr txBox="1"/>
          <p:nvPr/>
        </p:nvSpPr>
        <p:spPr>
          <a:xfrm>
            <a:off x="2345981" y="338049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Genesis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715D5158-9DCB-5249-A23A-1E04F72DB677}"/>
              </a:ext>
            </a:extLst>
          </p:cNvPr>
          <p:cNvSpPr/>
          <p:nvPr/>
        </p:nvSpPr>
        <p:spPr>
          <a:xfrm>
            <a:off x="6154030" y="2915814"/>
            <a:ext cx="1393767" cy="16957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7" name="Internal Storage 16">
            <a:extLst>
              <a:ext uri="{FF2B5EF4-FFF2-40B4-BE49-F238E27FC236}">
                <a16:creationId xmlns:a16="http://schemas.microsoft.com/office/drawing/2014/main" id="{C5038C70-0245-454F-BB9B-2917DDA6DCC2}"/>
              </a:ext>
            </a:extLst>
          </p:cNvPr>
          <p:cNvSpPr/>
          <p:nvPr/>
        </p:nvSpPr>
        <p:spPr>
          <a:xfrm>
            <a:off x="6263703" y="3970051"/>
            <a:ext cx="878070" cy="556953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75ACB8B-07FD-C14D-B171-7B81D3013DDF}"/>
              </a:ext>
            </a:extLst>
          </p:cNvPr>
          <p:cNvSpPr/>
          <p:nvPr/>
        </p:nvSpPr>
        <p:spPr>
          <a:xfrm>
            <a:off x="6263703" y="331125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3771D2-28B4-254E-94C1-7577A6BBB7CE}"/>
              </a:ext>
            </a:extLst>
          </p:cNvPr>
          <p:cNvSpPr txBox="1"/>
          <p:nvPr/>
        </p:nvSpPr>
        <p:spPr>
          <a:xfrm>
            <a:off x="6154030" y="3333327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12A501EE-8902-9D47-9E80-6E959BFD9A20}"/>
              </a:ext>
            </a:extLst>
          </p:cNvPr>
          <p:cNvSpPr/>
          <p:nvPr/>
        </p:nvSpPr>
        <p:spPr>
          <a:xfrm>
            <a:off x="8088125" y="1934913"/>
            <a:ext cx="1393767" cy="1695797"/>
          </a:xfrm>
          <a:prstGeom prst="cube">
            <a:avLst>
              <a:gd name="adj" fmla="val 30623"/>
            </a:avLst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1" name="Internal Storage 20">
            <a:extLst>
              <a:ext uri="{FF2B5EF4-FFF2-40B4-BE49-F238E27FC236}">
                <a16:creationId xmlns:a16="http://schemas.microsoft.com/office/drawing/2014/main" id="{B6532A15-D916-1243-8986-517ED87D772F}"/>
              </a:ext>
            </a:extLst>
          </p:cNvPr>
          <p:cNvSpPr/>
          <p:nvPr/>
        </p:nvSpPr>
        <p:spPr>
          <a:xfrm>
            <a:off x="8144453" y="3110908"/>
            <a:ext cx="878070" cy="444838"/>
          </a:xfrm>
          <a:prstGeom prst="flowChartInternalStorag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ysClr val="windowText" lastClr="000000"/>
              </a:solidFill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7C6C7BE-0FD3-A14C-AA62-65C054B342A8}"/>
              </a:ext>
            </a:extLst>
          </p:cNvPr>
          <p:cNvSpPr/>
          <p:nvPr/>
        </p:nvSpPr>
        <p:spPr>
          <a:xfrm>
            <a:off x="8134148" y="2468281"/>
            <a:ext cx="878070" cy="5078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D8420-3DC7-1740-8B83-0504B652A29B}"/>
              </a:ext>
            </a:extLst>
          </p:cNvPr>
          <p:cNvSpPr txBox="1"/>
          <p:nvPr/>
        </p:nvSpPr>
        <p:spPr>
          <a:xfrm>
            <a:off x="8031059" y="2468281"/>
            <a:ext cx="1097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Previous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Hash</a:t>
            </a:r>
          </a:p>
        </p:txBody>
      </p:sp>
      <p:sp>
        <p:nvSpPr>
          <p:cNvPr id="24" name="Multidocument 23">
            <a:extLst>
              <a:ext uri="{FF2B5EF4-FFF2-40B4-BE49-F238E27FC236}">
                <a16:creationId xmlns:a16="http://schemas.microsoft.com/office/drawing/2014/main" id="{3B1DF774-60D0-4245-AF11-F3EDC8061923}"/>
              </a:ext>
            </a:extLst>
          </p:cNvPr>
          <p:cNvSpPr/>
          <p:nvPr/>
        </p:nvSpPr>
        <p:spPr>
          <a:xfrm>
            <a:off x="8213750" y="3895237"/>
            <a:ext cx="878070" cy="631767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0F728F2-1EE0-3E49-BAE4-44B5F68E1529}"/>
              </a:ext>
            </a:extLst>
          </p:cNvPr>
          <p:cNvCxnSpPr>
            <a:cxnSpLocks/>
          </p:cNvCxnSpPr>
          <p:nvPr/>
        </p:nvCxnSpPr>
        <p:spPr>
          <a:xfrm flipV="1">
            <a:off x="8646556" y="3380499"/>
            <a:ext cx="0" cy="507832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>
            <a:extLst>
              <a:ext uri="{FF2B5EF4-FFF2-40B4-BE49-F238E27FC236}">
                <a16:creationId xmlns:a16="http://schemas.microsoft.com/office/drawing/2014/main" id="{AB4842AC-66FA-6C4A-A72F-76C83940E86A}"/>
              </a:ext>
            </a:extLst>
          </p:cNvPr>
          <p:cNvSpPr/>
          <p:nvPr/>
        </p:nvSpPr>
        <p:spPr>
          <a:xfrm>
            <a:off x="3615544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229FCC04-1901-434A-ADC5-51585F7BF8F5}"/>
              </a:ext>
            </a:extLst>
          </p:cNvPr>
          <p:cNvSpPr/>
          <p:nvPr/>
        </p:nvSpPr>
        <p:spPr>
          <a:xfrm>
            <a:off x="5558242" y="3646661"/>
            <a:ext cx="522514" cy="20633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latino Linotype" panose="02040502050505030304" pitchFamily="18" charset="0"/>
            </a:endParaRP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0CE321C5-B7B5-9E4F-8A67-12B2CB027A67}"/>
              </a:ext>
            </a:extLst>
          </p:cNvPr>
          <p:cNvCxnSpPr>
            <a:cxnSpLocks/>
          </p:cNvCxnSpPr>
          <p:nvPr/>
        </p:nvCxnSpPr>
        <p:spPr>
          <a:xfrm flipV="1">
            <a:off x="7456294" y="3116896"/>
            <a:ext cx="574765" cy="388710"/>
          </a:xfrm>
          <a:prstGeom prst="curvedConnector3">
            <a:avLst/>
          </a:prstGeom>
          <a:ln w="7302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 rot="21343257">
            <a:off x="8174200" y="1884216"/>
            <a:ext cx="1237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New </a:t>
            </a:r>
          </a:p>
          <a:p>
            <a:pPr algn="ctr"/>
            <a:r>
              <a:rPr lang="en-US" sz="14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0E36A2-E626-7442-821B-487DFC08A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EDC44B-6884-934F-A03B-428CDBD553B0}"/>
              </a:ext>
            </a:extLst>
          </p:cNvPr>
          <p:cNvSpPr txBox="1">
            <a:spLocks/>
          </p:cNvSpPr>
          <p:nvPr/>
        </p:nvSpPr>
        <p:spPr bwMode="auto">
          <a:xfrm>
            <a:off x="4110506" y="4995025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Linked List of Blocks</a:t>
            </a:r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DB76801E-6CBA-1645-A69F-6F38491B6432}"/>
              </a:ext>
            </a:extLst>
          </p:cNvPr>
          <p:cNvSpPr txBox="1">
            <a:spLocks/>
          </p:cNvSpPr>
          <p:nvPr/>
        </p:nvSpPr>
        <p:spPr bwMode="auto">
          <a:xfrm>
            <a:off x="7112114" y="4580597"/>
            <a:ext cx="3345788" cy="59971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 Transactions</a:t>
            </a:r>
          </a:p>
        </p:txBody>
      </p:sp>
    </p:spTree>
    <p:extLst>
      <p:ext uri="{BB962C8B-B14F-4D97-AF65-F5344CB8AC3E}">
        <p14:creationId xmlns:p14="http://schemas.microsoft.com/office/powerpoint/2010/main" val="193797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  <p:bldP spid="9" grpId="0" animBg="1"/>
      <p:bldP spid="10" grpId="0" animBg="1"/>
      <p:bldP spid="11" grpId="0" animBg="1"/>
      <p:bldP spid="12" grpId="0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27" grpId="0" animBg="1"/>
      <p:bldP spid="30" grpId="0"/>
      <p:bldP spid="31" grpId="0"/>
      <p:bldP spid="31" grpId="1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3311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DAECD01-7533-4B83-83E9-6A1408B19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7" y="1067161"/>
            <a:ext cx="9151916" cy="4270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5E7F5F-F567-A443-B9B0-DCB2AE6C4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600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3311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EED6487-F1CE-4AEF-95D1-436558016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9EEC38-B1DF-5A49-A218-20EF090A1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663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4188" y="353645"/>
            <a:ext cx="12187811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85402B9-8C45-4083-BE43-AC5BAB3B1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28F8CA-8208-5342-971C-344B31E1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307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0" y="355347"/>
            <a:ext cx="121920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1: Multi-Threaded pipeline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5876" y="5366107"/>
            <a:ext cx="11706330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Parallelizing and Pipelining tasks across worker, execution (E) and batch-threads (B).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4FAF329-8285-42BA-98E8-A3A2628C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69848"/>
            <a:ext cx="9153144" cy="427146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7FBF2-B448-DB45-9121-A75D08BD4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124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838200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2: Optimal Batching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9666" y="5376152"/>
            <a:ext cx="10515600" cy="885371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More transactions batched together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 increase in throughput </a:t>
            </a:r>
          </a:p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Palatino Linotype" panose="02040502050505030304" pitchFamily="18" charset="0"/>
              </a:rPr>
              <a:t>reduced phases of consensus.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22D6A-982F-AC4D-9AD1-1EB9464C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B46CAA-44A6-1240-AB5A-61561C48E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1350554"/>
            <a:ext cx="5244346" cy="378982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2B888CB4-6762-7B43-9AC5-6B803F199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26" y="1331474"/>
            <a:ext cx="5357943" cy="377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3: Memory Storage Gains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526" y="5377237"/>
            <a:ext cx="7707086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In-memory blockchain storage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</a:t>
            </a:r>
            <a:r>
              <a:rPr lang="en-US" sz="2400" dirty="0">
                <a:latin typeface="Palatino Linotype" panose="02040502050505030304" pitchFamily="18" charset="0"/>
              </a:rPr>
              <a:t>reduces access cost.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C8BE43-A3FE-714D-A652-5180A9A186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521" y="1320343"/>
            <a:ext cx="3593055" cy="3664204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84EBA4-2843-6F43-AAA4-67E8CA8A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35" y="1365074"/>
            <a:ext cx="3712097" cy="361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99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4: Number of Clients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24975" y="5377237"/>
            <a:ext cx="6419507" cy="424732"/>
          </a:xfrm>
        </p:spPr>
        <p:txBody>
          <a:bodyPr rtlCol="0"/>
          <a:lstStyle/>
          <a:p>
            <a:pPr marL="0" indent="0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Too many clients </a:t>
            </a:r>
            <a:r>
              <a:rPr lang="en-US" sz="2400" dirty="0">
                <a:latin typeface="Palatino Linotype" panose="02040502050505030304" pitchFamily="18" charset="0"/>
                <a:sym typeface="Wingdings" panose="05000000000000000000" pitchFamily="2" charset="2"/>
              </a:rPr>
              <a:t> increases average latency.</a:t>
            </a:r>
            <a:endParaRPr 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FF0175-5456-4F4E-9DFE-96D6D21FF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6442" y="1430376"/>
            <a:ext cx="4873259" cy="3422977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F11560-F67A-5E48-9A50-929DD5AB2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83" y="1430376"/>
            <a:ext cx="4970031" cy="3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8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308DBC3-D38B-43DA-9D0C-43016345A3AE}"/>
              </a:ext>
            </a:extLst>
          </p:cNvPr>
          <p:cNvSpPr txBox="1">
            <a:spLocks/>
          </p:cNvSpPr>
          <p:nvPr/>
        </p:nvSpPr>
        <p:spPr bwMode="auto">
          <a:xfrm>
            <a:off x="1039166" y="273261"/>
            <a:ext cx="10515600" cy="7138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</a:rPr>
              <a:t>Insight 5: Optimal Cryptographic Scheme</a:t>
            </a:r>
            <a:endParaRPr lang="en-US" altLang="en-US" b="1" dirty="0">
              <a:latin typeface="Palatino Linotype" panose="02040502050505030304" pitchFamily="18" charset="0"/>
            </a:endParaRP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462ECB2-5D1B-AA4A-AA45-3C41BA72811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07243" y="5343211"/>
            <a:ext cx="9907675" cy="757130"/>
          </a:xfrm>
        </p:spPr>
        <p:txBody>
          <a:bodyPr rtlCol="0"/>
          <a:lstStyle/>
          <a:p>
            <a:pPr marL="0" indent="0" algn="ctr">
              <a:buNone/>
            </a:pPr>
            <a:r>
              <a:rPr lang="en-US" sz="2400" dirty="0">
                <a:latin typeface="Palatino Linotype" panose="02040502050505030304" pitchFamily="18" charset="0"/>
              </a:rPr>
              <a:t>Combining use of symmetric and asymmetric cryptography can improve system performance.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32575-3A05-8C42-B349-0C1BC3F10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73029-64F3-DD4D-AB93-1A6BB507E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638" y="1514789"/>
            <a:ext cx="4447472" cy="3459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27B9A8-D37E-2241-ABE9-914D7E082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74" y="1514789"/>
            <a:ext cx="4537908" cy="352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72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347882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Conclusions and Final Remarks</a:t>
            </a:r>
            <a:endParaRPr lang="en-US" altLang="en-US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411983" y="1652990"/>
            <a:ext cx="11615893" cy="40676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There are several factors that affect throughput of a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Fast consensus does not always implies an efficient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We show that a well-crafted system-centric permissioned blockchain system can outperform a protocol-centric blockchain system.</a:t>
            </a:r>
          </a:p>
          <a:p>
            <a:pPr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</a:rPr>
              <a:t>System designers need to dissect their application to find performance bottlenecks.</a:t>
            </a:r>
          </a:p>
        </p:txBody>
      </p:sp>
    </p:spTree>
    <p:extLst>
      <p:ext uri="{BB962C8B-B14F-4D97-AF65-F5344CB8AC3E}">
        <p14:creationId xmlns:p14="http://schemas.microsoft.com/office/powerpoint/2010/main" val="2516267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199" y="-1"/>
            <a:ext cx="10515600" cy="644792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References</a:t>
            </a:r>
            <a:endParaRPr lang="en-US" altLang="en-US" sz="32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9A184-9AEE-3942-B489-F30DF98B9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90" name="Content Placeholder 5">
            <a:extLst>
              <a:ext uri="{FF2B5EF4-FFF2-40B4-BE49-F238E27FC236}">
                <a16:creationId xmlns:a16="http://schemas.microsoft.com/office/drawing/2014/main" id="{26FD77C5-5662-7044-9E5A-2EDC922C235C}"/>
              </a:ext>
            </a:extLst>
          </p:cNvPr>
          <p:cNvSpPr txBox="1">
            <a:spLocks/>
          </p:cNvSpPr>
          <p:nvPr/>
        </p:nvSpPr>
        <p:spPr bwMode="auto">
          <a:xfrm>
            <a:off x="0" y="1156400"/>
            <a:ext cx="12191999" cy="473975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Fault-tolerant Distributed Transactions on Blockchain, Morgan &amp; Claypool Synthesis Lectures on Data Management (to appear),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RCC: Resilient Concurrent Consensus for High- Throughput Secure Transaction Processing, To appear in 37th IEEE International Conference on Data Engineering (ICDE). 2021.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Permissioned Blockchain Through the Looking Glass: Architectural and Implementation Lessons Learned, In 40th IEEE International Conference on Distributed Computing Systems (ICDCS).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ResilientDB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Global Scale Resilient Blockchain Fabric, In 46th International Conference on Very Large Databases (VLDB). 2020 — Artifact Evaluated.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Brief Announcement: Revisiting Consensus Protocols through Wait-free Parallelization, In 33rd International Symposium on Distributed Computing (DISC). 2019.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Gupta,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Sadoghi,Building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High Throughput Permissioned Blockchain Fabrics: Challenges and Opportunities, In 46th International Conference on Very Large Databases (VLDB), 2020. 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Rahnama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Gupta, T.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Qadah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Hellings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Sadoghi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Scalable, Resilient and Configurable Permissioned Blockchain Fabric, In 46th International Conference on Very Large Databases (VLDB), 2020.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7B3A5D-4A8E-A240-A1DD-B43D577279FF}"/>
              </a:ext>
            </a:extLst>
          </p:cNvPr>
          <p:cNvSpPr txBox="1"/>
          <p:nvPr/>
        </p:nvSpPr>
        <p:spPr>
          <a:xfrm>
            <a:off x="5115339" y="10336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6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80E9EF-BF3F-454C-A9C7-F29D2080AED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9647" y="6519446"/>
            <a:ext cx="10698480" cy="3385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By User:Pedant, User:Wapcaplet, User:Antonu, User:Vanderlindenma, User:.js. - Composition of File:Barnstar of Diligence Hires.png + File:Voting hand.svg., CC BY-SA 3.0, </a:t>
            </a:r>
            <a:r>
              <a:rPr lang="en-US" sz="800" b="1" dirty="0">
                <a:latin typeface="Palatino Linotype" panose="02040502050505030304" pitchFamily="18" charset="0"/>
                <a:cs typeface="Times New Roman" panose="02020603050405020304" pitchFamily="18" charset="0"/>
                <a:hlinkClick r:id="rId2"/>
              </a:rPr>
              <a:t>https://commons.wikimedia.org/w/index.php?curid=45960536</a:t>
            </a:r>
            <a:endParaRPr lang="en-US" sz="800" b="1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CEDEA94-A1D7-834B-B1C2-B39E3CBC7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05076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Why Blockchain?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Picture 30" descr="A picture containing person, man, photo, cellphone&#10;&#10;Description automatically generated">
            <a:extLst>
              <a:ext uri="{FF2B5EF4-FFF2-40B4-BE49-F238E27FC236}">
                <a16:creationId xmlns:a16="http://schemas.microsoft.com/office/drawing/2014/main" id="{2174B39B-26CD-284C-9C17-DAC06130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15" y="1372519"/>
            <a:ext cx="8696080" cy="4485500"/>
          </a:xfrm>
          <a:prstGeom prst="rect">
            <a:avLst/>
          </a:prstGeom>
        </p:spPr>
      </p:pic>
      <p:pic>
        <p:nvPicPr>
          <p:cNvPr id="3" name="Picture 2" descr="Democracy">
            <a:extLst>
              <a:ext uri="{FF2B5EF4-FFF2-40B4-BE49-F238E27FC236}">
                <a16:creationId xmlns:a16="http://schemas.microsoft.com/office/drawing/2014/main" id="{263C075D-7ED2-2246-9CC6-AB934B681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35" y="1582190"/>
            <a:ext cx="2999075" cy="2510905"/>
          </a:xfrm>
          <a:prstGeom prst="rect">
            <a:avLst/>
          </a:prstGeom>
        </p:spPr>
      </p:pic>
      <p:pic>
        <p:nvPicPr>
          <p:cNvPr id="33" name="Graphic 32" descr="Customer review RTL">
            <a:extLst>
              <a:ext uri="{FF2B5EF4-FFF2-40B4-BE49-F238E27FC236}">
                <a16:creationId xmlns:a16="http://schemas.microsoft.com/office/drawing/2014/main" id="{4B2F5699-FAD2-644E-A602-E9536A135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4663" y="1615476"/>
            <a:ext cx="3628286" cy="262641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CB9397-8214-804A-AFED-4877F0F1B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4" name="Graphic 3" descr="Wreath">
            <a:extLst>
              <a:ext uri="{FF2B5EF4-FFF2-40B4-BE49-F238E27FC236}">
                <a16:creationId xmlns:a16="http://schemas.microsoft.com/office/drawing/2014/main" id="{8774D6D0-498C-8541-A99A-49B2E5A0F0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24446" y="3014688"/>
            <a:ext cx="4639733" cy="364043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0F5CDF-626C-FA40-9529-11734BA84F7B}"/>
              </a:ext>
            </a:extLst>
          </p:cNvPr>
          <p:cNvSpPr txBox="1"/>
          <p:nvPr/>
        </p:nvSpPr>
        <p:spPr>
          <a:xfrm>
            <a:off x="5091232" y="4167759"/>
            <a:ext cx="2533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Democracy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Decentralization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Authentication</a:t>
            </a:r>
          </a:p>
          <a:p>
            <a:pPr algn="ctr"/>
            <a:r>
              <a:rPr lang="en-US" sz="20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8980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>
          <a:xfrm>
            <a:off x="3776454" y="2505670"/>
            <a:ext cx="4031115" cy="923330"/>
          </a:xfrm>
        </p:spPr>
        <p:txBody>
          <a:bodyPr/>
          <a:lstStyle/>
          <a:p>
            <a:r>
              <a:rPr lang="en-US" altLang="en-US" sz="6000" dirty="0">
                <a:latin typeface="Palatino Linotype" panose="02040502050505030304" pitchFamily="18" charset="0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>
          <a:xfrm>
            <a:off x="838200" y="2591836"/>
            <a:ext cx="10515600" cy="766557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 of a Blockchain System</a:t>
            </a:r>
            <a:endParaRPr lang="en-US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46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573" y="1838739"/>
            <a:ext cx="2517913" cy="3339547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0605F57A-41D9-CC48-9B7C-2AE76980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0" y="1838740"/>
            <a:ext cx="2517913" cy="3339547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312202E-3B99-1F4F-82A6-AFDEF7DE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896" y="1838739"/>
            <a:ext cx="2517913" cy="333954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0EE3FD3-DF9C-304C-9467-6353B625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219" y="1838738"/>
            <a:ext cx="2517913" cy="3339547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42378" y="5178285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Replicas</a:t>
            </a:r>
          </a:p>
        </p:txBody>
      </p:sp>
      <p:pic>
        <p:nvPicPr>
          <p:cNvPr id="14" name="Graphic 13" descr="Speech">
            <a:extLst>
              <a:ext uri="{FF2B5EF4-FFF2-40B4-BE49-F238E27FC236}">
                <a16:creationId xmlns:a16="http://schemas.microsoft.com/office/drawing/2014/main" id="{6CEFF7F1-2DC7-AE43-9829-05A7AB3DB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528" y="549965"/>
            <a:ext cx="2259495" cy="2259495"/>
          </a:xfrm>
          <a:prstGeom prst="rect">
            <a:avLst/>
          </a:prstGeom>
        </p:spPr>
      </p:pic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C9090767-040B-2145-AD4E-DE68B3CC6B59}"/>
              </a:ext>
            </a:extLst>
          </p:cNvPr>
          <p:cNvSpPr txBox="1">
            <a:spLocks/>
          </p:cNvSpPr>
          <p:nvPr/>
        </p:nvSpPr>
        <p:spPr bwMode="auto">
          <a:xfrm>
            <a:off x="511965" y="1067728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5" name="Graphic 24" descr="Speech">
            <a:extLst>
              <a:ext uri="{FF2B5EF4-FFF2-40B4-BE49-F238E27FC236}">
                <a16:creationId xmlns:a16="http://schemas.microsoft.com/office/drawing/2014/main" id="{F0CBB4C2-65B6-4B49-9C96-125B302470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3163" y="549965"/>
            <a:ext cx="2259495" cy="2259495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303EFCF9-C1A5-9E46-B24E-C6B3873A6417}"/>
              </a:ext>
            </a:extLst>
          </p:cNvPr>
          <p:cNvSpPr txBox="1">
            <a:spLocks/>
          </p:cNvSpPr>
          <p:nvPr/>
        </p:nvSpPr>
        <p:spPr bwMode="auto">
          <a:xfrm>
            <a:off x="3276600" y="1067728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7" name="Graphic 26" descr="Speech">
            <a:extLst>
              <a:ext uri="{FF2B5EF4-FFF2-40B4-BE49-F238E27FC236}">
                <a16:creationId xmlns:a16="http://schemas.microsoft.com/office/drawing/2014/main" id="{B5244E48-CC24-5344-9388-2BF2D7407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5449" y="549966"/>
            <a:ext cx="2259495" cy="2259495"/>
          </a:xfrm>
          <a:prstGeom prst="rect">
            <a:avLst/>
          </a:prstGeom>
        </p:spPr>
      </p:pic>
      <p:sp>
        <p:nvSpPr>
          <p:cNvPr id="28" name="Content Placeholder 4">
            <a:extLst>
              <a:ext uri="{FF2B5EF4-FFF2-40B4-BE49-F238E27FC236}">
                <a16:creationId xmlns:a16="http://schemas.microsoft.com/office/drawing/2014/main" id="{844566E5-668E-2844-AC8B-43AC064AA404}"/>
              </a:ext>
            </a:extLst>
          </p:cNvPr>
          <p:cNvSpPr txBox="1">
            <a:spLocks/>
          </p:cNvSpPr>
          <p:nvPr/>
        </p:nvSpPr>
        <p:spPr bwMode="auto">
          <a:xfrm>
            <a:off x="6168886" y="1067729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  <p:pic>
        <p:nvPicPr>
          <p:cNvPr id="29" name="Graphic 28" descr="Speech">
            <a:extLst>
              <a:ext uri="{FF2B5EF4-FFF2-40B4-BE49-F238E27FC236}">
                <a16:creationId xmlns:a16="http://schemas.microsoft.com/office/drawing/2014/main" id="{2AC5D9DA-C7D0-C54B-9823-84B6BFAB05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5219" y="549967"/>
            <a:ext cx="2259495" cy="2259495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336FC90F-D772-9E4C-9556-06F17A5E4795}"/>
              </a:ext>
            </a:extLst>
          </p:cNvPr>
          <p:cNvSpPr txBox="1">
            <a:spLocks/>
          </p:cNvSpPr>
          <p:nvPr/>
        </p:nvSpPr>
        <p:spPr bwMode="auto">
          <a:xfrm>
            <a:off x="8928656" y="1067730"/>
            <a:ext cx="2259495" cy="9592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1</a:t>
            </a:r>
          </a:p>
          <a:p>
            <a:pPr marL="0" indent="0" algn="ctr">
              <a:lnSpc>
                <a:spcPct val="100000"/>
              </a:lnSpc>
              <a:buFont typeface="Arial" charset="0"/>
              <a:buNone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Data 2</a:t>
            </a:r>
          </a:p>
        </p:txBody>
      </p:sp>
    </p:spTree>
    <p:extLst>
      <p:ext uri="{BB962C8B-B14F-4D97-AF65-F5344CB8AC3E}">
        <p14:creationId xmlns:p14="http://schemas.microsoft.com/office/powerpoint/2010/main" val="11918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8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573" y="2183291"/>
            <a:ext cx="2517913" cy="3339547"/>
          </a:xfrm>
          <a:prstGeom prst="rect">
            <a:avLst/>
          </a:prstGeom>
        </p:spPr>
      </p:pic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0605F57A-41D9-CC48-9B7C-2AE76980F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250" y="2183292"/>
            <a:ext cx="2517913" cy="3339547"/>
          </a:xfrm>
          <a:prstGeom prst="rect">
            <a:avLst/>
          </a:prstGeom>
        </p:spPr>
      </p:pic>
      <p:pic>
        <p:nvPicPr>
          <p:cNvPr id="10" name="Graphic 9" descr="Database">
            <a:extLst>
              <a:ext uri="{FF2B5EF4-FFF2-40B4-BE49-F238E27FC236}">
                <a16:creationId xmlns:a16="http://schemas.microsoft.com/office/drawing/2014/main" id="{4312202E-3B99-1F4F-82A6-AFDEF7DE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1896" y="2183291"/>
            <a:ext cx="2517913" cy="3339547"/>
          </a:xfrm>
          <a:prstGeom prst="rect">
            <a:avLst/>
          </a:prstGeom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90EE3FD3-DF9C-304C-9467-6353B625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5219" y="2183290"/>
            <a:ext cx="2517913" cy="3339547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8072" y="417238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4700" y="417126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58072" y="417014"/>
            <a:ext cx="914400" cy="914400"/>
          </a:xfrm>
          <a:prstGeom prst="rect">
            <a:avLst/>
          </a:prstGeom>
        </p:spPr>
      </p:pic>
      <p:pic>
        <p:nvPicPr>
          <p:cNvPr id="18" name="Graphic 17" descr="Envelope">
            <a:extLst>
              <a:ext uri="{FF2B5EF4-FFF2-40B4-BE49-F238E27FC236}">
                <a16:creationId xmlns:a16="http://schemas.microsoft.com/office/drawing/2014/main" id="{129C4CD9-F6F1-C845-AE5C-A52507105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1328" y="411716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42378" y="5522837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Clients</a:t>
            </a:r>
          </a:p>
        </p:txBody>
      </p:sp>
      <p:pic>
        <p:nvPicPr>
          <p:cNvPr id="5" name="Graphic 4" descr="Grinning face with solid fill">
            <a:extLst>
              <a:ext uri="{FF2B5EF4-FFF2-40B4-BE49-F238E27FC236}">
                <a16:creationId xmlns:a16="http://schemas.microsoft.com/office/drawing/2014/main" id="{EEDDF471-C324-E04A-BBB0-B28631A3AA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64763" y="231897"/>
            <a:ext cx="1355230" cy="135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9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0.0125 L -0.34232 0.2937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95" y="1405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5 0.0125 L -0.1211 0.295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1414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6 L 0.0957 0.2782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9" y="1391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54 0.0125 L 0.31093 0.28218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atabase">
            <a:extLst>
              <a:ext uri="{FF2B5EF4-FFF2-40B4-BE49-F238E27FC236}">
                <a16:creationId xmlns:a16="http://schemas.microsoft.com/office/drawing/2014/main" id="{1273B02B-4782-BF46-8A1F-C2E41BFB7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0916" y="4198876"/>
            <a:ext cx="1625782" cy="1701985"/>
          </a:xfrm>
          <a:prstGeom prst="rect">
            <a:avLst/>
          </a:prstGeom>
        </p:spPr>
      </p:pic>
      <p:pic>
        <p:nvPicPr>
          <p:cNvPr id="13" name="Graphic 12" descr="Database">
            <a:extLst>
              <a:ext uri="{FF2B5EF4-FFF2-40B4-BE49-F238E27FC236}">
                <a16:creationId xmlns:a16="http://schemas.microsoft.com/office/drawing/2014/main" id="{B7CE780C-75E1-9949-BACB-28C36DC64F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31161" y="2109980"/>
            <a:ext cx="1625782" cy="1701985"/>
          </a:xfrm>
          <a:prstGeom prst="rect">
            <a:avLst/>
          </a:prstGeom>
        </p:spPr>
      </p:pic>
      <p:pic>
        <p:nvPicPr>
          <p:cNvPr id="15" name="Graphic 14" descr="Database">
            <a:extLst>
              <a:ext uri="{FF2B5EF4-FFF2-40B4-BE49-F238E27FC236}">
                <a16:creationId xmlns:a16="http://schemas.microsoft.com/office/drawing/2014/main" id="{1CB8052B-A47A-9741-9044-5018C32811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2972" y="4080256"/>
            <a:ext cx="1625782" cy="17019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4" name="Graphic 3" descr="Database">
            <a:extLst>
              <a:ext uri="{FF2B5EF4-FFF2-40B4-BE49-F238E27FC236}">
                <a16:creationId xmlns:a16="http://schemas.microsoft.com/office/drawing/2014/main" id="{97B97544-14BF-F244-8323-C16E072D7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39760" y="2139734"/>
            <a:ext cx="1625782" cy="1701985"/>
          </a:xfrm>
          <a:prstGeom prst="rect">
            <a:avLst/>
          </a:prstGeom>
        </p:spPr>
      </p:pic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15B95C14-4C29-1441-9CC6-EB79DC7370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2304" y="4592699"/>
            <a:ext cx="914400" cy="914400"/>
          </a:xfrm>
          <a:prstGeom prst="rect">
            <a:avLst/>
          </a:prstGeom>
        </p:spPr>
      </p:pic>
      <p:pic>
        <p:nvPicPr>
          <p:cNvPr id="16" name="Graphic 15" descr="Envelope">
            <a:extLst>
              <a:ext uri="{FF2B5EF4-FFF2-40B4-BE49-F238E27FC236}">
                <a16:creationId xmlns:a16="http://schemas.microsoft.com/office/drawing/2014/main" id="{6B8AD053-F345-7546-8DB0-1F57EC5F37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07496" y="4595363"/>
            <a:ext cx="914400" cy="914400"/>
          </a:xfrm>
          <a:prstGeom prst="rect">
            <a:avLst/>
          </a:prstGeom>
        </p:spPr>
      </p:pic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D1B4DFBC-E23A-1644-BD0E-88DA031E29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96907" y="4595360"/>
            <a:ext cx="914400" cy="914400"/>
          </a:xfrm>
          <a:prstGeom prst="rect">
            <a:avLst/>
          </a:prstGeom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4571136" y="5556309"/>
            <a:ext cx="3345788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Consensus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6EB4669-F80F-384B-A94C-36284F386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4140"/>
            <a:ext cx="10515600" cy="1235723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At the core of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  <a:latin typeface="Palatino Linotype" panose="02040502050505030304" pitchFamily="18" charset="0"/>
                <a:cs typeface="Times New Roman" panose="02020603050405020304" pitchFamily="18" charset="0"/>
              </a:rPr>
              <a:t>any</a:t>
            </a:r>
            <a:r>
              <a:rPr lang="en-US" sz="3200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 Blockchain application is a Byzantine Fault-Tolerant (BFT) consensus protocol.</a:t>
            </a:r>
            <a:endParaRPr lang="en-US" altLang="en-US" sz="3200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D5BFC3-20E2-0746-B957-4C1A14387AC7}"/>
              </a:ext>
            </a:extLst>
          </p:cNvPr>
          <p:cNvGrpSpPr/>
          <p:nvPr/>
        </p:nvGrpSpPr>
        <p:grpSpPr>
          <a:xfrm>
            <a:off x="2861862" y="3080151"/>
            <a:ext cx="2300902" cy="1523135"/>
            <a:chOff x="766816" y="1730318"/>
            <a:chExt cx="2300902" cy="1523135"/>
          </a:xfrm>
        </p:grpSpPr>
        <p:pic>
          <p:nvPicPr>
            <p:cNvPr id="6" name="Graphic 5" descr="Thought bubble">
              <a:extLst>
                <a:ext uri="{FF2B5EF4-FFF2-40B4-BE49-F238E27FC236}">
                  <a16:creationId xmlns:a16="http://schemas.microsoft.com/office/drawing/2014/main" id="{12A67633-3875-3B41-8F18-E1EEF02D8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6816" y="1730318"/>
              <a:ext cx="2300902" cy="1523135"/>
            </a:xfrm>
            <a:prstGeom prst="rect">
              <a:avLst/>
            </a:prstGeom>
          </p:spPr>
        </p:pic>
        <p:sp>
          <p:nvSpPr>
            <p:cNvPr id="22" name="Content Placeholder 4">
              <a:extLst>
                <a:ext uri="{FF2B5EF4-FFF2-40B4-BE49-F238E27FC236}">
                  <a16:creationId xmlns:a16="http://schemas.microsoft.com/office/drawing/2014/main" id="{23384CC3-F195-7B41-86CA-6643849E36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2869" y="1940062"/>
              <a:ext cx="1848796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Order </a:t>
              </a:r>
              <a:r>
                <a:rPr lang="en-US" sz="2400" dirty="0" err="1">
                  <a:latin typeface="Palatino Linotype" panose="02040502050505030304" pitchFamily="18" charset="0"/>
                  <a:cs typeface="Times New Roman" panose="02020603050405020304" pitchFamily="18" charset="0"/>
                </a:rPr>
                <a:t>Txn</a:t>
              </a:r>
              <a:endPara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0B1051-BC74-494E-8C7D-7B21E645EED8}"/>
              </a:ext>
            </a:extLst>
          </p:cNvPr>
          <p:cNvGrpSpPr/>
          <p:nvPr/>
        </p:nvGrpSpPr>
        <p:grpSpPr>
          <a:xfrm>
            <a:off x="6391193" y="1399342"/>
            <a:ext cx="2300902" cy="1523135"/>
            <a:chOff x="588671" y="1207773"/>
            <a:chExt cx="2300902" cy="1523135"/>
          </a:xfrm>
        </p:grpSpPr>
        <p:pic>
          <p:nvPicPr>
            <p:cNvPr id="23" name="Graphic 22" descr="Thought bubble">
              <a:extLst>
                <a:ext uri="{FF2B5EF4-FFF2-40B4-BE49-F238E27FC236}">
                  <a16:creationId xmlns:a16="http://schemas.microsoft.com/office/drawing/2014/main" id="{116D0464-A013-1147-B351-FB30439DD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24" name="Content Placeholder 4">
              <a:extLst>
                <a:ext uri="{FF2B5EF4-FFF2-40B4-BE49-F238E27FC236}">
                  <a16:creationId xmlns:a16="http://schemas.microsoft.com/office/drawing/2014/main" id="{77823DA1-F140-5A4B-81AF-9DC9CE0690B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A5699E-31B8-514D-A4DA-2D157A895D3B}"/>
              </a:ext>
            </a:extLst>
          </p:cNvPr>
          <p:cNvGrpSpPr/>
          <p:nvPr/>
        </p:nvGrpSpPr>
        <p:grpSpPr>
          <a:xfrm>
            <a:off x="9239253" y="1543727"/>
            <a:ext cx="2300902" cy="1523135"/>
            <a:chOff x="588671" y="1207773"/>
            <a:chExt cx="2300902" cy="1523135"/>
          </a:xfrm>
        </p:grpSpPr>
        <p:pic>
          <p:nvPicPr>
            <p:cNvPr id="30" name="Graphic 29" descr="Thought bubble">
              <a:extLst>
                <a:ext uri="{FF2B5EF4-FFF2-40B4-BE49-F238E27FC236}">
                  <a16:creationId xmlns:a16="http://schemas.microsoft.com/office/drawing/2014/main" id="{3B8E0536-82B9-814E-9681-A5B022F1E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1" name="Content Placeholder 4">
              <a:extLst>
                <a:ext uri="{FF2B5EF4-FFF2-40B4-BE49-F238E27FC236}">
                  <a16:creationId xmlns:a16="http://schemas.microsoft.com/office/drawing/2014/main" id="{520D61FD-A030-F541-8C0E-F8B3AE74049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AF4512A-6B8E-A441-BDAE-E616008DB89E}"/>
              </a:ext>
            </a:extLst>
          </p:cNvPr>
          <p:cNvGrpSpPr/>
          <p:nvPr/>
        </p:nvGrpSpPr>
        <p:grpSpPr>
          <a:xfrm>
            <a:off x="9314926" y="3633115"/>
            <a:ext cx="2300902" cy="1523135"/>
            <a:chOff x="588671" y="1207773"/>
            <a:chExt cx="2300902" cy="1523135"/>
          </a:xfrm>
        </p:grpSpPr>
        <p:pic>
          <p:nvPicPr>
            <p:cNvPr id="33" name="Graphic 32" descr="Thought bubble">
              <a:extLst>
                <a:ext uri="{FF2B5EF4-FFF2-40B4-BE49-F238E27FC236}">
                  <a16:creationId xmlns:a16="http://schemas.microsoft.com/office/drawing/2014/main" id="{6B5F3E4D-8558-2A4E-B1AA-4DF42D257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8671" y="1207773"/>
              <a:ext cx="2300902" cy="1523135"/>
            </a:xfrm>
            <a:prstGeom prst="rect">
              <a:avLst/>
            </a:prstGeom>
          </p:spPr>
        </p:pic>
        <p:sp>
          <p:nvSpPr>
            <p:cNvPr id="34" name="Content Placeholder 4">
              <a:extLst>
                <a:ext uri="{FF2B5EF4-FFF2-40B4-BE49-F238E27FC236}">
                  <a16:creationId xmlns:a16="http://schemas.microsoft.com/office/drawing/2014/main" id="{F714CD8E-0578-EB40-A2A4-36DC0FE932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090881" y="1423911"/>
              <a:ext cx="1219420" cy="589777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400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OK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B63D184-7A8A-514F-B041-925A7B2E8540}"/>
              </a:ext>
            </a:extLst>
          </p:cNvPr>
          <p:cNvSpPr txBox="1"/>
          <p:nvPr/>
        </p:nvSpPr>
        <p:spPr>
          <a:xfrm>
            <a:off x="7712765" y="5367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45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04 -0.00162 L 0.19102 -0.20648 " pathEditMode="relative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184 0.00925 L 0.40782 -0.206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77" y="-1081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2982 -0.00024 L 0.40495 -0.000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F2FE0C-88D1-2F44-9DD7-28B6B373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76691AD-4CCB-7D4F-BE3D-B8659DB69962}"/>
              </a:ext>
            </a:extLst>
          </p:cNvPr>
          <p:cNvSpPr txBox="1">
            <a:spLocks/>
          </p:cNvSpPr>
          <p:nvPr/>
        </p:nvSpPr>
        <p:spPr bwMode="auto">
          <a:xfrm>
            <a:off x="3627977" y="168963"/>
            <a:ext cx="4893170" cy="75559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charset="0"/>
              <a:buNone/>
            </a:pPr>
            <a:r>
              <a:rPr lang="en-US" sz="32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Cryptographic Constructs</a:t>
            </a:r>
          </a:p>
        </p:txBody>
      </p:sp>
      <p:pic>
        <p:nvPicPr>
          <p:cNvPr id="5" name="Graphic 4" descr="Muscular arm">
            <a:extLst>
              <a:ext uri="{FF2B5EF4-FFF2-40B4-BE49-F238E27FC236}">
                <a16:creationId xmlns:a16="http://schemas.microsoft.com/office/drawing/2014/main" id="{A79E9227-D9C4-6247-910E-CADCDC92DC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114" y="2787148"/>
            <a:ext cx="2509635" cy="2509635"/>
          </a:xfrm>
          <a:prstGeom prst="rect">
            <a:avLst/>
          </a:prstGeom>
        </p:spPr>
      </p:pic>
      <p:pic>
        <p:nvPicPr>
          <p:cNvPr id="7" name="Graphic 6" descr="Envelope">
            <a:extLst>
              <a:ext uri="{FF2B5EF4-FFF2-40B4-BE49-F238E27FC236}">
                <a16:creationId xmlns:a16="http://schemas.microsoft.com/office/drawing/2014/main" id="{1AAAAB03-DC4F-5E44-9ACA-E752CEC0E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5677" y="1479373"/>
            <a:ext cx="2969853" cy="2615550"/>
          </a:xfrm>
          <a:prstGeom prst="rect">
            <a:avLst/>
          </a:prstGeom>
        </p:spPr>
      </p:pic>
      <p:pic>
        <p:nvPicPr>
          <p:cNvPr id="15" name="Graphic 14" descr="Devil face with solid fill">
            <a:extLst>
              <a:ext uri="{FF2B5EF4-FFF2-40B4-BE49-F238E27FC236}">
                <a16:creationId xmlns:a16="http://schemas.microsoft.com/office/drawing/2014/main" id="{F7A05E28-2284-9049-B987-B1936D4C63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45216" y="1594195"/>
            <a:ext cx="2221106" cy="2221106"/>
          </a:xfrm>
          <a:prstGeom prst="rect">
            <a:avLst/>
          </a:prstGeom>
        </p:spPr>
      </p:pic>
      <p:pic>
        <p:nvPicPr>
          <p:cNvPr id="17" name="Graphic 16" descr="No sign">
            <a:extLst>
              <a:ext uri="{FF2B5EF4-FFF2-40B4-BE49-F238E27FC236}">
                <a16:creationId xmlns:a16="http://schemas.microsoft.com/office/drawing/2014/main" id="{0B64DD7D-8560-4A46-93C0-407AE7BE58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47862" y="1896841"/>
            <a:ext cx="1615813" cy="1615813"/>
          </a:xfrm>
          <a:prstGeom prst="rect">
            <a:avLst/>
          </a:prstGeom>
        </p:spPr>
      </p:pic>
      <p:pic>
        <p:nvPicPr>
          <p:cNvPr id="12" name="Graphic 11" descr="Pencil">
            <a:extLst>
              <a:ext uri="{FF2B5EF4-FFF2-40B4-BE49-F238E27FC236}">
                <a16:creationId xmlns:a16="http://schemas.microsoft.com/office/drawing/2014/main" id="{B022D907-AE5B-BF46-8892-C2CAD9B002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000156" y="1506290"/>
            <a:ext cx="1520491" cy="1520491"/>
          </a:xfrm>
          <a:prstGeom prst="rect">
            <a:avLst/>
          </a:prstGeom>
        </p:spPr>
      </p:pic>
      <p:sp>
        <p:nvSpPr>
          <p:cNvPr id="31" name="Content Placeholder 4">
            <a:extLst>
              <a:ext uri="{FF2B5EF4-FFF2-40B4-BE49-F238E27FC236}">
                <a16:creationId xmlns:a16="http://schemas.microsoft.com/office/drawing/2014/main" id="{25AEFBC8-465D-5943-B196-41254F13C576}"/>
              </a:ext>
            </a:extLst>
          </p:cNvPr>
          <p:cNvSpPr txBox="1">
            <a:spLocks/>
          </p:cNvSpPr>
          <p:nvPr/>
        </p:nvSpPr>
        <p:spPr bwMode="auto">
          <a:xfrm>
            <a:off x="584944" y="4501903"/>
            <a:ext cx="4583404" cy="127201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Digital Signatures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Collision Resistant Hashing</a:t>
            </a:r>
          </a:p>
        </p:txBody>
      </p:sp>
    </p:spTree>
    <p:extLst>
      <p:ext uri="{BB962C8B-B14F-4D97-AF65-F5344CB8AC3E}">
        <p14:creationId xmlns:p14="http://schemas.microsoft.com/office/powerpoint/2010/main" val="7886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9F94B-F981-2649-979D-25621EA5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49991A-064A-CE4A-B518-ADBA70FA0A2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11A79D1-75D9-3249-87E6-17430B3F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844"/>
            <a:ext cx="10515600" cy="713850"/>
          </a:xfrm>
        </p:spPr>
        <p:txBody>
          <a:bodyPr/>
          <a:lstStyle/>
          <a:p>
            <a:pPr algn="ctr">
              <a:lnSpc>
                <a:spcPct val="120000"/>
              </a:lnSpc>
            </a:pPr>
            <a:r>
              <a:rPr lang="en-US" b="1" dirty="0">
                <a:latin typeface="Palatino Linotype" panose="02040502050505030304" pitchFamily="18" charset="0"/>
                <a:cs typeface="Times New Roman" panose="02020603050405020304" pitchFamily="18" charset="0"/>
              </a:rPr>
              <a:t>Blockchain Applications</a:t>
            </a:r>
            <a:endParaRPr lang="en-US" altLang="en-US" dirty="0">
              <a:latin typeface="Palatino Linotype" panose="020405020505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AE98F3A-2FEF-9E41-9484-CA952D54BF59}"/>
              </a:ext>
            </a:extLst>
          </p:cNvPr>
          <p:cNvGrpSpPr/>
          <p:nvPr/>
        </p:nvGrpSpPr>
        <p:grpSpPr>
          <a:xfrm>
            <a:off x="5211775" y="1295230"/>
            <a:ext cx="2461543" cy="1383018"/>
            <a:chOff x="5211775" y="1295230"/>
            <a:chExt cx="2461543" cy="1383018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EDACDDBD-ADA5-8B43-9549-699A61CD53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785" y="1379537"/>
              <a:ext cx="993762" cy="9144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04634C0-5C55-3042-9C33-7C9E59F7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86118" y="1295230"/>
              <a:ext cx="635210" cy="1032218"/>
            </a:xfrm>
            <a:prstGeom prst="rect">
              <a:avLst/>
            </a:prstGeom>
          </p:spPr>
        </p:pic>
        <p:sp>
          <p:nvSpPr>
            <p:cNvPr id="8" name="Content Placeholder 4">
              <a:extLst>
                <a:ext uri="{FF2B5EF4-FFF2-40B4-BE49-F238E27FC236}">
                  <a16:creationId xmlns:a16="http://schemas.microsoft.com/office/drawing/2014/main" id="{93E459B8-83EE-6E4A-8957-BAA18A0E3F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211775" y="2171378"/>
              <a:ext cx="2461543" cy="50687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Cryptocurrencies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8F695-BFF0-DD40-AB64-822EA6FED35C}"/>
              </a:ext>
            </a:extLst>
          </p:cNvPr>
          <p:cNvGrpSpPr/>
          <p:nvPr/>
        </p:nvGrpSpPr>
        <p:grpSpPr>
          <a:xfrm>
            <a:off x="2004927" y="4242060"/>
            <a:ext cx="3555260" cy="1703804"/>
            <a:chOff x="1660684" y="4195293"/>
            <a:chExt cx="3555260" cy="1703804"/>
          </a:xfrm>
        </p:grpSpPr>
        <p:pic>
          <p:nvPicPr>
            <p:cNvPr id="11" name="Graphic 10" descr="Upward trend">
              <a:extLst>
                <a:ext uri="{FF2B5EF4-FFF2-40B4-BE49-F238E27FC236}">
                  <a16:creationId xmlns:a16="http://schemas.microsoft.com/office/drawing/2014/main" id="{C9230AB8-0B18-BF43-8CCB-A820E407C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16062" y="4652493"/>
              <a:ext cx="1199882" cy="1199882"/>
            </a:xfrm>
            <a:prstGeom prst="rect">
              <a:avLst/>
            </a:prstGeom>
          </p:spPr>
        </p:pic>
        <p:pic>
          <p:nvPicPr>
            <p:cNvPr id="13" name="Graphic 12" descr="Lightning bolt">
              <a:extLst>
                <a:ext uri="{FF2B5EF4-FFF2-40B4-BE49-F238E27FC236}">
                  <a16:creationId xmlns:a16="http://schemas.microsoft.com/office/drawing/2014/main" id="{06E5A9C1-8017-2F49-8040-1040C55E9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56209" y="4195293"/>
              <a:ext cx="914400" cy="914400"/>
            </a:xfrm>
            <a:prstGeom prst="rect">
              <a:avLst/>
            </a:prstGeom>
          </p:spPr>
        </p:pic>
        <p:sp>
          <p:nvSpPr>
            <p:cNvPr id="14" name="Content Placeholder 4">
              <a:extLst>
                <a:ext uri="{FF2B5EF4-FFF2-40B4-BE49-F238E27FC236}">
                  <a16:creationId xmlns:a16="http://schemas.microsoft.com/office/drawing/2014/main" id="{9EC06583-AD12-4A4D-AAB5-2A7A507F4C9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660684" y="5062971"/>
              <a:ext cx="2461543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Energy Trading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and Management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42A8344-80E4-B148-A318-415D850E6FB9}"/>
              </a:ext>
            </a:extLst>
          </p:cNvPr>
          <p:cNvGrpSpPr/>
          <p:nvPr/>
        </p:nvGrpSpPr>
        <p:grpSpPr>
          <a:xfrm>
            <a:off x="6693532" y="4278126"/>
            <a:ext cx="2501885" cy="1823430"/>
            <a:chOff x="6310393" y="3869030"/>
            <a:chExt cx="2501885" cy="1823430"/>
          </a:xfrm>
        </p:grpSpPr>
        <p:pic>
          <p:nvPicPr>
            <p:cNvPr id="17" name="Graphic 16" descr="Doctor">
              <a:extLst>
                <a:ext uri="{FF2B5EF4-FFF2-40B4-BE49-F238E27FC236}">
                  <a16:creationId xmlns:a16="http://schemas.microsoft.com/office/drawing/2014/main" id="{757730B3-1A8D-304C-9102-5BCA5AE70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310393" y="4492579"/>
              <a:ext cx="1199881" cy="1199881"/>
            </a:xfrm>
            <a:prstGeom prst="rect">
              <a:avLst/>
            </a:prstGeom>
          </p:spPr>
        </p:pic>
        <p:pic>
          <p:nvPicPr>
            <p:cNvPr id="19" name="Graphic 18" descr="Heart with pulse">
              <a:extLst>
                <a:ext uri="{FF2B5EF4-FFF2-40B4-BE49-F238E27FC236}">
                  <a16:creationId xmlns:a16="http://schemas.microsoft.com/office/drawing/2014/main" id="{40BD32C8-6417-3843-993A-C5B239547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45241" y="3869030"/>
              <a:ext cx="1011245" cy="1011245"/>
            </a:xfrm>
            <a:prstGeom prst="rect">
              <a:avLst/>
            </a:prstGeom>
          </p:spPr>
        </p:pic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3B7804A8-FF0F-1D40-870D-5BF1D2274CC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68874" y="4852324"/>
              <a:ext cx="1643404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Healthcare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F14B058-C3C2-B84A-8BDB-0984492BA04F}"/>
              </a:ext>
            </a:extLst>
          </p:cNvPr>
          <p:cNvGrpSpPr/>
          <p:nvPr/>
        </p:nvGrpSpPr>
        <p:grpSpPr>
          <a:xfrm>
            <a:off x="1463011" y="1713435"/>
            <a:ext cx="3035408" cy="2188689"/>
            <a:chOff x="7939990" y="2171988"/>
            <a:chExt cx="3035408" cy="2188689"/>
          </a:xfrm>
        </p:grpSpPr>
        <p:pic>
          <p:nvPicPr>
            <p:cNvPr id="24" name="Graphic 23" descr="Open hand with plant">
              <a:extLst>
                <a:ext uri="{FF2B5EF4-FFF2-40B4-BE49-F238E27FC236}">
                  <a16:creationId xmlns:a16="http://schemas.microsoft.com/office/drawing/2014/main" id="{3ED1C872-9C8E-6449-A694-1ACD0C051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866855" y="2760487"/>
              <a:ext cx="1108543" cy="1108543"/>
            </a:xfrm>
            <a:prstGeom prst="rect">
              <a:avLst/>
            </a:prstGeom>
          </p:spPr>
        </p:pic>
        <p:pic>
          <p:nvPicPr>
            <p:cNvPr id="26" name="Graphic 25" descr="Sustainability">
              <a:extLst>
                <a:ext uri="{FF2B5EF4-FFF2-40B4-BE49-F238E27FC236}">
                  <a16:creationId xmlns:a16="http://schemas.microsoft.com/office/drawing/2014/main" id="{9A995949-4454-3B46-A3C3-5C196E832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939990" y="2954630"/>
              <a:ext cx="1108544" cy="1108544"/>
            </a:xfrm>
            <a:prstGeom prst="rect">
              <a:avLst/>
            </a:prstGeom>
          </p:spPr>
        </p:pic>
        <p:pic>
          <p:nvPicPr>
            <p:cNvPr id="28" name="Graphic 27" descr="Globe">
              <a:extLst>
                <a:ext uri="{FF2B5EF4-FFF2-40B4-BE49-F238E27FC236}">
                  <a16:creationId xmlns:a16="http://schemas.microsoft.com/office/drawing/2014/main" id="{639BCE83-4C42-314C-BB57-4C6BE1C2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758312" y="2171988"/>
              <a:ext cx="1108544" cy="1108544"/>
            </a:xfrm>
            <a:prstGeom prst="rect">
              <a:avLst/>
            </a:prstGeom>
          </p:spPr>
        </p:pic>
        <p:sp>
          <p:nvSpPr>
            <p:cNvPr id="29" name="Content Placeholder 4">
              <a:extLst>
                <a:ext uri="{FF2B5EF4-FFF2-40B4-BE49-F238E27FC236}">
                  <a16:creationId xmlns:a16="http://schemas.microsoft.com/office/drawing/2014/main" id="{CF7DB6D0-5A21-1A46-B632-5606C75E3A7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591334" y="3524551"/>
              <a:ext cx="1732722" cy="836126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Waste </a:t>
              </a:r>
            </a:p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Management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7478BD1-3038-344E-83D4-D7C4A22C093A}"/>
              </a:ext>
            </a:extLst>
          </p:cNvPr>
          <p:cNvGrpSpPr/>
          <p:nvPr/>
        </p:nvGrpSpPr>
        <p:grpSpPr>
          <a:xfrm>
            <a:off x="8120957" y="1807198"/>
            <a:ext cx="3964892" cy="2187236"/>
            <a:chOff x="5630017" y="1053153"/>
            <a:chExt cx="3964892" cy="2187236"/>
          </a:xfrm>
        </p:grpSpPr>
        <p:pic>
          <p:nvPicPr>
            <p:cNvPr id="32" name="Graphic 31" descr="Laptop">
              <a:extLst>
                <a:ext uri="{FF2B5EF4-FFF2-40B4-BE49-F238E27FC236}">
                  <a16:creationId xmlns:a16="http://schemas.microsoft.com/office/drawing/2014/main" id="{38F98D4E-0530-8C45-861F-C3EC68212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6296273" y="1053153"/>
              <a:ext cx="1123454" cy="1123454"/>
            </a:xfrm>
            <a:prstGeom prst="rect">
              <a:avLst/>
            </a:prstGeom>
          </p:spPr>
        </p:pic>
        <p:pic>
          <p:nvPicPr>
            <p:cNvPr id="34" name="Graphic 33" descr="Classroom">
              <a:extLst>
                <a:ext uri="{FF2B5EF4-FFF2-40B4-BE49-F238E27FC236}">
                  <a16:creationId xmlns:a16="http://schemas.microsoft.com/office/drawing/2014/main" id="{89D5B982-8724-B04D-8646-CF71AFFDD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30017" y="1925165"/>
              <a:ext cx="1315224" cy="1315224"/>
            </a:xfrm>
            <a:prstGeom prst="rect">
              <a:avLst/>
            </a:prstGeom>
          </p:spPr>
        </p:pic>
        <p:pic>
          <p:nvPicPr>
            <p:cNvPr id="36" name="Graphic 35" descr="Checklist">
              <a:extLst>
                <a:ext uri="{FF2B5EF4-FFF2-40B4-BE49-F238E27FC236}">
                  <a16:creationId xmlns:a16="http://schemas.microsoft.com/office/drawing/2014/main" id="{C0611D3A-1DAC-8C4D-9E5E-D9A8D390B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946449" y="1961301"/>
              <a:ext cx="1123454" cy="1123454"/>
            </a:xfrm>
            <a:prstGeom prst="rect">
              <a:avLst/>
            </a:prstGeom>
          </p:spPr>
        </p:pic>
        <p:sp>
          <p:nvSpPr>
            <p:cNvPr id="37" name="Content Placeholder 4">
              <a:extLst>
                <a:ext uri="{FF2B5EF4-FFF2-40B4-BE49-F238E27FC236}">
                  <a16:creationId xmlns:a16="http://schemas.microsoft.com/office/drawing/2014/main" id="{67F41C77-F94C-994D-81F4-8E5D311AC5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33366" y="1434480"/>
              <a:ext cx="2461543" cy="400110"/>
            </a:xfrm>
            <a:prstGeom prst="rect">
              <a:avLst/>
            </a:prstGeom>
            <a:noFill/>
            <a:ln>
              <a:noFill/>
            </a:ln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>
              <a:lvl1pPr marL="228600" indent="-228600" algn="l" rtl="0" eaLnBrk="1" fontAlgn="base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charset="0"/>
                <a:buChar char="•"/>
                <a:defRPr sz="28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1pPr>
              <a:lvl2pPr marL="6858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4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2pPr>
              <a:lvl3pPr marL="11430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3pPr>
              <a:lvl4pPr marL="16002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4pPr>
              <a:lvl5pPr marL="2057400" indent="-228600" algn="l" rtl="0" eaLnBrk="1" fontAlgn="base" hangingPunct="1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Proxima Nova" charset="0"/>
                  <a:ea typeface="Proxima Nova" charset="0"/>
                  <a:cs typeface="Proxima Nova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Font typeface="Arial" charset="0"/>
                <a:buNone/>
              </a:pPr>
              <a:r>
                <a:rPr lang="en-US" sz="2000" b="1" dirty="0">
                  <a:latin typeface="Palatino Linotype" panose="02040502050505030304" pitchFamily="18" charset="0"/>
                  <a:cs typeface="Times New Roman" panose="02020603050405020304" pitchFamily="18" charset="0"/>
                </a:rPr>
                <a:t>Project Tracking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66316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4F2B68F7-5D67-7942-84F8-A6D7A992DFB1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002855"/>
      </a:dk1>
      <a:lt1>
        <a:srgbClr val="FFFFFF"/>
      </a:lt1>
      <a:dk2>
        <a:srgbClr val="5B7F95"/>
      </a:dk2>
      <a:lt2>
        <a:srgbClr val="E7E6E6"/>
      </a:lt2>
      <a:accent1>
        <a:srgbClr val="5B7F95"/>
      </a:accent1>
      <a:accent2>
        <a:srgbClr val="DAAA00"/>
      </a:accent2>
      <a:accent3>
        <a:srgbClr val="A5A5A5"/>
      </a:accent3>
      <a:accent4>
        <a:srgbClr val="E6A65D"/>
      </a:accent4>
      <a:accent5>
        <a:srgbClr val="9CAF88"/>
      </a:accent5>
      <a:accent6>
        <a:srgbClr val="00573F"/>
      </a:accent6>
      <a:hlink>
        <a:srgbClr val="008EAA"/>
      </a:hlink>
      <a:folHlink>
        <a:srgbClr val="642667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88CFBBB-A3FC-FA4B-9A5F-24A65F73799B}" vid="{00C92889-621F-6C4A-AB14-DD572654B2C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Custom Design</Template>
  <TotalTime>3545</TotalTime>
  <Words>1032</Words>
  <Application>Microsoft Macintosh PowerPoint</Application>
  <PresentationFormat>Widescreen</PresentationFormat>
  <Paragraphs>198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Palatino Linotype</vt:lpstr>
      <vt:lpstr>Proxima Nova</vt:lpstr>
      <vt:lpstr>Times New Roman</vt:lpstr>
      <vt:lpstr>Custom Design</vt:lpstr>
      <vt:lpstr>1_Office Theme</vt:lpstr>
      <vt:lpstr>Permissioned Blockchain Through the  Looking Glass: Architectural and  Implementation Lessons Learned</vt:lpstr>
      <vt:lpstr>What is Blockchain?</vt:lpstr>
      <vt:lpstr>Why Blockchain?</vt:lpstr>
      <vt:lpstr>Components of a Blockchain System</vt:lpstr>
      <vt:lpstr>PowerPoint Presentation</vt:lpstr>
      <vt:lpstr>PowerPoint Presentation</vt:lpstr>
      <vt:lpstr>At the core of any Blockchain application is a Byzantine Fault-Tolerant (BFT) consensus protocol.</vt:lpstr>
      <vt:lpstr>PowerPoint Presentation</vt:lpstr>
      <vt:lpstr>Blockchain Applications</vt:lpstr>
      <vt:lpstr>Why only Cryptocurrencies?</vt:lpstr>
      <vt:lpstr>PowerPoint Presentation</vt:lpstr>
      <vt:lpstr>Permissionless Blockchains</vt:lpstr>
      <vt:lpstr>Permissioned Blockchains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Evaluation and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Final Remarks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</dc:title>
  <dc:subject/>
  <dc:creator>Jay Leek</dc:creator>
  <cp:keywords/>
  <dc:description/>
  <cp:lastModifiedBy>Suyash Gupta</cp:lastModifiedBy>
  <cp:revision>546</cp:revision>
  <dcterms:created xsi:type="dcterms:W3CDTF">2018-08-17T23:07:33Z</dcterms:created>
  <dcterms:modified xsi:type="dcterms:W3CDTF">2020-10-31T00:35:34Z</dcterms:modified>
  <cp:category/>
</cp:coreProperties>
</file>